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0" r:id="rId5"/>
    <p:sldId id="261" r:id="rId6"/>
    <p:sldId id="263" r:id="rId7"/>
    <p:sldId id="264" r:id="rId8"/>
    <p:sldId id="269" r:id="rId9"/>
    <p:sldId id="270" r:id="rId10"/>
    <p:sldId id="271" r:id="rId11"/>
    <p:sldId id="272" r:id="rId12"/>
    <p:sldId id="273" r:id="rId13"/>
    <p:sldId id="274" r:id="rId14"/>
    <p:sldId id="275" r:id="rId15"/>
    <p:sldId id="265" r:id="rId16"/>
    <p:sldId id="266" r:id="rId17"/>
    <p:sldId id="267" r:id="rId18"/>
  </p:sldIdLst>
  <p:sldSz cx="18288000" cy="10287000"/>
  <p:notesSz cx="6858000" cy="9144000"/>
  <p:embeddedFontLst>
    <p:embeddedFont>
      <p:font typeface="Open Sans 1" panose="020B0604020202020204" charset="0"/>
      <p:regular r:id="rId19"/>
    </p:embeddedFont>
    <p:embeddedFont>
      <p:font typeface="Open Sans 2" panose="020B0604020202020204" charset="0"/>
      <p:regular r:id="rId20"/>
    </p:embeddedFont>
    <p:embeddedFont>
      <p:font typeface="Open Sans 2 Bold" panose="020B0604020202020204" charset="0"/>
      <p:regular r:id="rId21"/>
    </p:embeddedFont>
    <p:embeddedFont>
      <p:font typeface="Calibri" panose="020F0502020204030204" pitchFamily="34" charset="0"/>
      <p:regular r:id="rId22"/>
      <p:bold r:id="rId23"/>
      <p:italic r:id="rId24"/>
      <p:boldItalic r:id="rId25"/>
    </p:embeddedFont>
    <p:embeddedFont>
      <p:font typeface="DM Sans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2" d="100"/>
          <a:sy n="42" d="100"/>
        </p:scale>
        <p:origin x="780"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7.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11.png"/><Relationship Id="rId7" Type="http://schemas.openxmlformats.org/officeDocument/2006/relationships/image" Target="../media/image4.png"/><Relationship Id="rId12" Type="http://schemas.openxmlformats.org/officeDocument/2006/relationships/image" Target="../media/image11.svg"/><Relationship Id="rId17" Type="http://schemas.openxmlformats.org/officeDocument/2006/relationships/image" Target="../media/image9.png"/><Relationship Id="rId25" Type="http://schemas.openxmlformats.org/officeDocument/2006/relationships/image" Target="../media/image13.png"/><Relationship Id="rId2" Type="http://schemas.openxmlformats.org/officeDocument/2006/relationships/image" Target="../media/image1.pn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6.png"/><Relationship Id="rId24" Type="http://schemas.openxmlformats.org/officeDocument/2006/relationships/image" Target="../media/image23.svg"/><Relationship Id="rId5" Type="http://schemas.openxmlformats.org/officeDocument/2006/relationships/image" Target="../media/image3.png"/><Relationship Id="rId15" Type="http://schemas.openxmlformats.org/officeDocument/2006/relationships/image" Target="../media/image8.png"/><Relationship Id="rId23" Type="http://schemas.openxmlformats.org/officeDocument/2006/relationships/image" Target="../media/image1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0.png"/><Relationship Id="rId4" Type="http://schemas.openxmlformats.org/officeDocument/2006/relationships/image" Target="../media/image3.svg"/><Relationship Id="rId9" Type="http://schemas.openxmlformats.org/officeDocument/2006/relationships/image" Target="../media/image5.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14.png"/><Relationship Id="rId30" Type="http://schemas.openxmlformats.org/officeDocument/2006/relationships/image" Target="../media/image29.sv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7.sv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7.sv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7.sv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7.sv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7.sv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26.png"/><Relationship Id="rId4" Type="http://schemas.openxmlformats.org/officeDocument/2006/relationships/image" Target="../media/image21.svg"/></Relationships>
</file>

<file path=ppt/slides/_rels/slide16.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1.png"/><Relationship Id="rId18" Type="http://schemas.openxmlformats.org/officeDocument/2006/relationships/image" Target="../media/image29.svg"/><Relationship Id="rId3" Type="http://schemas.openxmlformats.org/officeDocument/2006/relationships/image" Target="../media/image2.png"/><Relationship Id="rId21" Type="http://schemas.openxmlformats.org/officeDocument/2006/relationships/image" Target="../media/image29.png"/><Relationship Id="rId7" Type="http://schemas.openxmlformats.org/officeDocument/2006/relationships/image" Target="../media/image6.png"/><Relationship Id="rId12" Type="http://schemas.openxmlformats.org/officeDocument/2006/relationships/image" Target="../media/image17.svg"/><Relationship Id="rId17"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25.svg"/><Relationship Id="rId20"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9.png"/><Relationship Id="rId5" Type="http://schemas.openxmlformats.org/officeDocument/2006/relationships/image" Target="../media/image5.png"/><Relationship Id="rId15" Type="http://schemas.openxmlformats.org/officeDocument/2006/relationships/image" Target="../media/image13.png"/><Relationship Id="rId10" Type="http://schemas.openxmlformats.org/officeDocument/2006/relationships/image" Target="../media/image15.svg"/><Relationship Id="rId19" Type="http://schemas.openxmlformats.org/officeDocument/2006/relationships/image" Target="../media/image27.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21.svg"/></Relationships>
</file>

<file path=ppt/slides/_rels/slide17.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8.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image" Target="../media/image13.svg"/><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7.png"/><Relationship Id="rId24" Type="http://schemas.openxmlformats.org/officeDocument/2006/relationships/image" Target="../media/image25.svg"/><Relationship Id="rId5" Type="http://schemas.openxmlformats.org/officeDocument/2006/relationships/image" Target="../media/image3.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11.png"/><Relationship Id="rId4" Type="http://schemas.openxmlformats.org/officeDocument/2006/relationships/image" Target="../media/image3.svg"/><Relationship Id="rId9" Type="http://schemas.openxmlformats.org/officeDocument/2006/relationships/image" Target="../media/image6.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15.png"/></Relationships>
</file>

<file path=ppt/slides/_rels/slide2.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16.png"/><Relationship Id="rId3" Type="http://schemas.openxmlformats.org/officeDocument/2006/relationships/image" Target="../media/image5.png"/><Relationship Id="rId7" Type="http://schemas.openxmlformats.org/officeDocument/2006/relationships/image" Target="../media/image8.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14.png"/><Relationship Id="rId5" Type="http://schemas.openxmlformats.org/officeDocument/2006/relationships/image" Target="../media/image6.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11.png"/><Relationship Id="rId14" Type="http://schemas.openxmlformats.org/officeDocument/2006/relationships/image" Target="../media/image31.sv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17.png"/><Relationship Id="rId4" Type="http://schemas.openxmlformats.org/officeDocument/2006/relationships/image" Target="../media/image21.sv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18.png"/><Relationship Id="rId4" Type="http://schemas.openxmlformats.org/officeDocument/2006/relationships/image" Target="../media/image27.sv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18.png"/><Relationship Id="rId4" Type="http://schemas.openxmlformats.org/officeDocument/2006/relationships/image" Target="../media/image27.sv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18.png"/><Relationship Id="rId4" Type="http://schemas.openxmlformats.org/officeDocument/2006/relationships/image" Target="../media/image27.sv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27.sv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27.sv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5" name="Freeform 5"/>
          <p:cNvSpPr/>
          <p:nvPr/>
        </p:nvSpPr>
        <p:spPr>
          <a:xfrm>
            <a:off x="14236705" y="6409875"/>
            <a:ext cx="724985" cy="920616"/>
          </a:xfrm>
          <a:custGeom>
            <a:avLst/>
            <a:gdLst/>
            <a:ahLst/>
            <a:cxnLst/>
            <a:rect l="l" t="t" r="r" b="b"/>
            <a:pathLst>
              <a:path w="724985" h="920616">
                <a:moveTo>
                  <a:pt x="0" y="0"/>
                </a:moveTo>
                <a:lnTo>
                  <a:pt x="724986" y="0"/>
                </a:lnTo>
                <a:lnTo>
                  <a:pt x="724986" y="920616"/>
                </a:lnTo>
                <a:lnTo>
                  <a:pt x="0" y="920616"/>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6" name="Freeform 6"/>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a:ln cap="sq">
            <a:noFill/>
            <a:prstDash val="solid"/>
            <a:miter/>
          </a:ln>
        </p:spPr>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11">
              <a:extLst>
                <a:ext uri="{96DAC541-7B7A-43D3-8B79-37D633B846F1}">
                  <asvg:svgBlip xmlns="" xmlns:asvg="http://schemas.microsoft.com/office/drawing/2016/SVG/main" r:embed="rId12"/>
                </a:ext>
              </a:extLst>
            </a:blip>
            <a:stretch>
              <a:fillRect/>
            </a:stretch>
          </a:blipFill>
          <a:ln cap="sq">
            <a:noFill/>
            <a:prstDash val="solid"/>
            <a:miter/>
          </a:ln>
        </p:spPr>
      </p:sp>
      <p:sp>
        <p:nvSpPr>
          <p:cNvPr id="8" name="Freeform 8"/>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3">
              <a:extLst>
                <a:ext uri="{96DAC541-7B7A-43D3-8B79-37D633B846F1}">
                  <asvg:svgBlip xmlns="" xmlns:asvg="http://schemas.microsoft.com/office/drawing/2016/SVG/main" r:embed="rId14"/>
                </a:ext>
              </a:extLst>
            </a:blip>
            <a:stretch>
              <a:fillRect/>
            </a:stretch>
          </a:blipFill>
          <a:ln cap="sq">
            <a:noFill/>
            <a:prstDash val="solid"/>
            <a:miter/>
          </a:ln>
        </p:spPr>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5">
              <a:extLst>
                <a:ext uri="{96DAC541-7B7A-43D3-8B79-37D633B846F1}">
                  <asvg:svgBlip xmlns="" xmlns:asvg="http://schemas.microsoft.com/office/drawing/2016/SVG/main" r:embed="rId16"/>
                </a:ext>
              </a:extLst>
            </a:blip>
            <a:stretch>
              <a:fillRect/>
            </a:stretch>
          </a:blipFill>
          <a:ln cap="sq">
            <a:noFill/>
            <a:prstDash val="solid"/>
            <a:miter/>
          </a:ln>
        </p:spPr>
      </p:sp>
      <p:sp>
        <p:nvSpPr>
          <p:cNvPr id="10" name="Freeform 10"/>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7">
              <a:extLst>
                <a:ext uri="{96DAC541-7B7A-43D3-8B79-37D633B846F1}">
                  <asvg:svgBlip xmlns="" xmlns:asvg="http://schemas.microsoft.com/office/drawing/2016/SVG/main" r:embed="rId18"/>
                </a:ext>
              </a:extLst>
            </a:blip>
            <a:stretch>
              <a:fillRect/>
            </a:stretch>
          </a:blipFill>
          <a:ln cap="sq">
            <a:noFill/>
            <a:prstDash val="solid"/>
            <a:miter/>
          </a:ln>
        </p:spPr>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9">
              <a:extLst>
                <a:ext uri="{96DAC541-7B7A-43D3-8B79-37D633B846F1}">
                  <asvg:svgBlip xmlns="" xmlns:asvg="http://schemas.microsoft.com/office/drawing/2016/SVG/main" r:embed="rId20"/>
                </a:ext>
              </a:extLst>
            </a:blip>
            <a:stretch>
              <a:fillRect/>
            </a:stretch>
          </a:blipFill>
          <a:ln cap="sq">
            <a:noFill/>
            <a:prstDash val="solid"/>
            <a:miter/>
          </a:ln>
        </p:spPr>
      </p:sp>
      <p:sp>
        <p:nvSpPr>
          <p:cNvPr id="12" name="Freeform 12"/>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21">
              <a:extLst>
                <a:ext uri="{96DAC541-7B7A-43D3-8B79-37D633B846F1}">
                  <asvg:svgBlip xmlns="" xmlns:asvg="http://schemas.microsoft.com/office/drawing/2016/SVG/main" r:embed="rId22"/>
                </a:ext>
              </a:extLst>
            </a:blip>
            <a:stretch>
              <a:fillRect/>
            </a:stretch>
          </a:blipFill>
          <a:ln cap="sq">
            <a:noFill/>
            <a:prstDash val="solid"/>
            <a:miter/>
          </a:ln>
        </p:spPr>
      </p:sp>
      <p:sp>
        <p:nvSpPr>
          <p:cNvPr id="13" name="Freeform 13"/>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3">
              <a:extLst>
                <a:ext uri="{96DAC541-7B7A-43D3-8B79-37D633B846F1}">
                  <asvg:svgBlip xmlns="" xmlns:asvg="http://schemas.microsoft.com/office/drawing/2016/SVG/main" r:embed="rId24"/>
                </a:ext>
              </a:extLst>
            </a:blip>
            <a:stretch>
              <a:fillRect/>
            </a:stretch>
          </a:blipFill>
          <a:ln cap="sq">
            <a:noFill/>
            <a:prstDash val="solid"/>
            <a:miter/>
          </a:ln>
        </p:spPr>
      </p:sp>
      <p:sp>
        <p:nvSpPr>
          <p:cNvPr id="14" name="Freeform 14"/>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5">
              <a:extLst>
                <a:ext uri="{96DAC541-7B7A-43D3-8B79-37D633B846F1}">
                  <asvg:svgBlip xmlns="" xmlns:asvg="http://schemas.microsoft.com/office/drawing/2016/SVG/main" r:embed="rId26"/>
                </a:ext>
              </a:extLst>
            </a:blip>
            <a:stretch>
              <a:fillRect/>
            </a:stretch>
          </a:blipFill>
          <a:ln cap="sq">
            <a:noFill/>
            <a:prstDash val="solid"/>
            <a:miter/>
          </a:ln>
        </p:spPr>
      </p:sp>
      <p:sp>
        <p:nvSpPr>
          <p:cNvPr id="15" name="Freeform 15"/>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7">
              <a:extLst>
                <a:ext uri="{96DAC541-7B7A-43D3-8B79-37D633B846F1}">
                  <asvg:svgBlip xmlns="" xmlns:asvg="http://schemas.microsoft.com/office/drawing/2016/SVG/main" r:embed="rId28"/>
                </a:ext>
              </a:extLst>
            </a:blip>
            <a:stretch>
              <a:fillRect/>
            </a:stretch>
          </a:blipFill>
          <a:ln cap="sq">
            <a:noFill/>
            <a:prstDash val="solid"/>
            <a:miter/>
          </a:ln>
        </p:spPr>
      </p:sp>
      <p:sp>
        <p:nvSpPr>
          <p:cNvPr id="16" name="Freeform 16"/>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9">
              <a:extLst>
                <a:ext uri="{96DAC541-7B7A-43D3-8B79-37D633B846F1}">
                  <asvg:svgBlip xmlns="" xmlns:asvg="http://schemas.microsoft.com/office/drawing/2016/SVG/main" r:embed="rId30"/>
                </a:ext>
              </a:extLst>
            </a:blip>
            <a:stretch>
              <a:fillRect/>
            </a:stretch>
          </a:blipFill>
          <a:ln cap="sq">
            <a:noFill/>
            <a:prstDash val="solid"/>
            <a:miter/>
          </a:ln>
        </p:spPr>
      </p:sp>
      <p:sp>
        <p:nvSpPr>
          <p:cNvPr id="17" name="TextBox 17"/>
          <p:cNvSpPr txBox="1"/>
          <p:nvPr/>
        </p:nvSpPr>
        <p:spPr>
          <a:xfrm>
            <a:off x="609600" y="2574366"/>
            <a:ext cx="18156878" cy="1466492"/>
          </a:xfrm>
          <a:prstGeom prst="rect">
            <a:avLst/>
          </a:prstGeom>
        </p:spPr>
        <p:txBody>
          <a:bodyPr wrap="square" lIns="0" tIns="0" rIns="0" bIns="0" rtlCol="0" anchor="t">
            <a:spAutoFit/>
          </a:bodyPr>
          <a:lstStyle/>
          <a:p>
            <a:pPr algn="ctr">
              <a:lnSpc>
                <a:spcPts val="12218"/>
              </a:lnSpc>
            </a:pPr>
            <a:r>
              <a:rPr lang="en-US" sz="7200" b="1" dirty="0">
                <a:latin typeface="DM Sans Bold" panose="020B0604020202020204" charset="0"/>
              </a:rPr>
              <a:t>PC Controller with Hand Gestures</a:t>
            </a:r>
            <a:endParaRPr lang="en-US" sz="7200" b="1" dirty="0">
              <a:solidFill>
                <a:srgbClr val="000000"/>
              </a:solidFill>
              <a:latin typeface="DM Sans Bold" panose="020B0604020202020204" charset="0"/>
              <a:ea typeface="DM Sans Bold"/>
              <a:cs typeface="DM Sans Bold"/>
              <a:sym typeface="DM Sans Bold"/>
            </a:endParaRPr>
          </a:p>
        </p:txBody>
      </p:sp>
      <p:sp>
        <p:nvSpPr>
          <p:cNvPr id="18" name="TextBox 18"/>
          <p:cNvSpPr txBox="1"/>
          <p:nvPr/>
        </p:nvSpPr>
        <p:spPr>
          <a:xfrm>
            <a:off x="9146196" y="5346711"/>
            <a:ext cx="9525" cy="887095"/>
          </a:xfrm>
          <a:prstGeom prst="rect">
            <a:avLst/>
          </a:prstGeom>
        </p:spPr>
        <p:txBody>
          <a:bodyPr lIns="0" tIns="0" rIns="0" bIns="0" rtlCol="0" anchor="t">
            <a:spAutoFit/>
          </a:bodyPr>
          <a:lstStyle/>
          <a:p>
            <a:pPr algn="ctr">
              <a:lnSpc>
                <a:spcPts val="7279"/>
              </a:lnSpc>
            </a:pPr>
            <a:endParaRPr/>
          </a:p>
        </p:txBody>
      </p:sp>
      <p:sp>
        <p:nvSpPr>
          <p:cNvPr id="19" name="TextBox 19"/>
          <p:cNvSpPr txBox="1"/>
          <p:nvPr/>
        </p:nvSpPr>
        <p:spPr>
          <a:xfrm>
            <a:off x="4831481" y="5846462"/>
            <a:ext cx="8301939" cy="2154436"/>
          </a:xfrm>
          <a:prstGeom prst="rect">
            <a:avLst/>
          </a:prstGeom>
        </p:spPr>
        <p:txBody>
          <a:bodyPr lIns="0" tIns="0" rIns="0" bIns="0" rtlCol="0" anchor="t">
            <a:spAutoFit/>
          </a:bodyPr>
          <a:lstStyle/>
          <a:p>
            <a:pPr>
              <a:lnSpc>
                <a:spcPts val="5600"/>
              </a:lnSpc>
            </a:pPr>
            <a:r>
              <a:rPr lang="en-US" sz="4000" b="1" dirty="0">
                <a:solidFill>
                  <a:srgbClr val="000000"/>
                </a:solidFill>
                <a:latin typeface="DM Sans Bold"/>
                <a:ea typeface="DM Sans Bold"/>
                <a:cs typeface="DM Sans Bold"/>
                <a:sym typeface="DM Sans Bold"/>
              </a:rPr>
              <a:t>Tanisha Bansal       9921103037</a:t>
            </a:r>
          </a:p>
          <a:p>
            <a:pPr>
              <a:lnSpc>
                <a:spcPts val="5600"/>
              </a:lnSpc>
            </a:pPr>
            <a:r>
              <a:rPr lang="en-US" sz="4000" b="1" dirty="0">
                <a:solidFill>
                  <a:srgbClr val="000000"/>
                </a:solidFill>
                <a:latin typeface="DM Sans Bold"/>
                <a:ea typeface="DM Sans Bold"/>
                <a:cs typeface="DM Sans Bold"/>
                <a:sym typeface="DM Sans Bold"/>
              </a:rPr>
              <a:t>Nikhil Raj                   9921103106</a:t>
            </a:r>
          </a:p>
          <a:p>
            <a:pPr>
              <a:lnSpc>
                <a:spcPts val="5600"/>
              </a:lnSpc>
              <a:spcBef>
                <a:spcPct val="0"/>
              </a:spcBef>
            </a:pPr>
            <a:r>
              <a:rPr lang="en-US" sz="4000" b="1" dirty="0" err="1">
                <a:solidFill>
                  <a:srgbClr val="000000"/>
                </a:solidFill>
                <a:latin typeface="DM Sans Bold"/>
                <a:ea typeface="DM Sans Bold"/>
                <a:cs typeface="DM Sans Bold"/>
                <a:sym typeface="DM Sans Bold"/>
              </a:rPr>
              <a:t>Shubham</a:t>
            </a:r>
            <a:r>
              <a:rPr lang="en-US" sz="4000" b="1" dirty="0">
                <a:solidFill>
                  <a:srgbClr val="000000"/>
                </a:solidFill>
                <a:latin typeface="DM Sans Bold"/>
                <a:ea typeface="DM Sans Bold"/>
                <a:cs typeface="DM Sans Bold"/>
                <a:sym typeface="DM Sans Bold"/>
              </a:rPr>
              <a:t> Mittal     9921103115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rot="-5282649">
            <a:off x="-3576818" y="2100419"/>
            <a:ext cx="7567145" cy="2582288"/>
          </a:xfrm>
          <a:custGeom>
            <a:avLst/>
            <a:gdLst/>
            <a:ahLst/>
            <a:cxnLst/>
            <a:rect l="l" t="t" r="r" b="b"/>
            <a:pathLst>
              <a:path w="7567145" h="2582288">
                <a:moveTo>
                  <a:pt x="0" y="0"/>
                </a:moveTo>
                <a:lnTo>
                  <a:pt x="7567144" y="0"/>
                </a:lnTo>
                <a:lnTo>
                  <a:pt x="7567144" y="2582288"/>
                </a:lnTo>
                <a:lnTo>
                  <a:pt x="0" y="2582288"/>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a:ln cap="sq">
            <a:noFill/>
            <a:prstDash val="solid"/>
            <a:miter/>
          </a:ln>
        </p:spPr>
      </p:sp>
      <p:sp>
        <p:nvSpPr>
          <p:cNvPr id="4" name="TextBox 4"/>
          <p:cNvSpPr txBox="1"/>
          <p:nvPr/>
        </p:nvSpPr>
        <p:spPr>
          <a:xfrm>
            <a:off x="2530193" y="525780"/>
            <a:ext cx="13227613" cy="1060182"/>
          </a:xfrm>
          <a:prstGeom prst="rect">
            <a:avLst/>
          </a:prstGeom>
        </p:spPr>
        <p:txBody>
          <a:bodyPr lIns="0" tIns="0" rIns="0" bIns="0" rtlCol="0" anchor="t">
            <a:spAutoFit/>
          </a:bodyPr>
          <a:lstStyle/>
          <a:p>
            <a:pPr algn="l">
              <a:lnSpc>
                <a:spcPts val="7921"/>
              </a:lnSpc>
            </a:pPr>
            <a:r>
              <a:rPr lang="en-US" sz="8166" b="1">
                <a:solidFill>
                  <a:srgbClr val="000000"/>
                </a:solidFill>
                <a:latin typeface="DM Sans Bold"/>
                <a:ea typeface="DM Sans Bold"/>
                <a:cs typeface="DM Sans Bold"/>
                <a:sym typeface="DM Sans Bold"/>
              </a:rPr>
              <a:t>Results &amp; Experiments</a:t>
            </a:r>
          </a:p>
        </p:txBody>
      </p:sp>
      <p:sp>
        <p:nvSpPr>
          <p:cNvPr id="5" name="TextBox 5"/>
          <p:cNvSpPr txBox="1"/>
          <p:nvPr/>
        </p:nvSpPr>
        <p:spPr>
          <a:xfrm>
            <a:off x="1626278" y="2397959"/>
            <a:ext cx="15633022" cy="6278642"/>
          </a:xfrm>
          <a:prstGeom prst="rect">
            <a:avLst/>
          </a:prstGeom>
        </p:spPr>
        <p:txBody>
          <a:bodyPr wrap="square" lIns="0" tIns="0" rIns="0" bIns="0" rtlCol="0" anchor="t">
            <a:spAutoFit/>
          </a:bodyPr>
          <a:lstStyle/>
          <a:p>
            <a:pPr algn="ctr"/>
            <a:r>
              <a:rPr lang="en-US" sz="2400" b="1" dirty="0">
                <a:latin typeface="Open Sans 2" panose="020B0604020202020204" charset="0"/>
                <a:ea typeface="Open Sans 2" panose="020B0604020202020204" charset="0"/>
                <a:cs typeface="Open Sans 2" panose="020B0604020202020204" charset="0"/>
              </a:rPr>
              <a:t>DoubleClick </a:t>
            </a:r>
          </a:p>
          <a:p>
            <a:pPr algn="ctr"/>
            <a:endParaRPr lang="en-US" sz="2400" b="1" dirty="0">
              <a:latin typeface="Open Sans 2" panose="020B0604020202020204" charset="0"/>
              <a:ea typeface="Open Sans 2" panose="020B0604020202020204" charset="0"/>
              <a:cs typeface="Open Sans 2" panose="020B0604020202020204" charset="0"/>
            </a:endParaRPr>
          </a:p>
          <a:p>
            <a:r>
              <a:rPr lang="en-US" sz="2400" b="1" dirty="0">
                <a:latin typeface="Open Sans 2" panose="020B0604020202020204" charset="0"/>
                <a:ea typeface="Open Sans 2" panose="020B0604020202020204" charset="0"/>
                <a:cs typeface="Open Sans 2" panose="020B0604020202020204" charset="0"/>
              </a:rPr>
              <a:t>Gesture</a:t>
            </a:r>
            <a:r>
              <a:rPr lang="en-US" sz="2400" dirty="0">
                <a:latin typeface="Open Sans 2" panose="020B0604020202020204" charset="0"/>
                <a:ea typeface="Open Sans 2" panose="020B0604020202020204" charset="0"/>
                <a:cs typeface="Open Sans 2" panose="020B0604020202020204" charset="0"/>
              </a:rPr>
              <a:t>: Double tap the index finger and middle finger together in rapid succession. </a:t>
            </a:r>
          </a:p>
          <a:p>
            <a:r>
              <a:rPr lang="en-US" sz="2400" b="1" dirty="0">
                <a:latin typeface="Open Sans 2" panose="020B0604020202020204" charset="0"/>
                <a:ea typeface="Open Sans 2" panose="020B0604020202020204" charset="0"/>
                <a:cs typeface="Open Sans 2" panose="020B0604020202020204" charset="0"/>
              </a:rPr>
              <a:t>Action</a:t>
            </a:r>
            <a:r>
              <a:rPr lang="en-US" sz="2400" dirty="0">
                <a:latin typeface="Open Sans 2" panose="020B0604020202020204" charset="0"/>
                <a:ea typeface="Open Sans 2" panose="020B0604020202020204" charset="0"/>
                <a:cs typeface="Open Sans 2" panose="020B0604020202020204" charset="0"/>
              </a:rPr>
              <a:t>: Simulates a double-click, often used for opening files or applications.</a:t>
            </a:r>
          </a:p>
          <a:p>
            <a:endParaRPr lang="en-US" sz="2400" dirty="0">
              <a:latin typeface="Open Sans 2" panose="020B0604020202020204" charset="0"/>
              <a:ea typeface="Open Sans 2" panose="020B0604020202020204" charset="0"/>
              <a:cs typeface="Open Sans 2" panose="020B0604020202020204" charset="0"/>
            </a:endParaRPr>
          </a:p>
          <a:p>
            <a:endParaRPr lang="en-US" sz="2400" dirty="0">
              <a:latin typeface="Open Sans 2" panose="020B0604020202020204" charset="0"/>
              <a:ea typeface="Open Sans 2" panose="020B0604020202020204" charset="0"/>
              <a:cs typeface="Open Sans 2" panose="020B0604020202020204" charset="0"/>
            </a:endParaRPr>
          </a:p>
          <a:p>
            <a:endParaRPr lang="en-US" sz="2400" dirty="0">
              <a:latin typeface="Open Sans 2" panose="020B0604020202020204" charset="0"/>
              <a:ea typeface="Open Sans 2" panose="020B0604020202020204" charset="0"/>
              <a:cs typeface="Open Sans 2" panose="020B0604020202020204" charset="0"/>
            </a:endParaRPr>
          </a:p>
          <a:p>
            <a:endParaRPr lang="en-US" sz="2400" dirty="0">
              <a:latin typeface="Open Sans 2" panose="020B0604020202020204" charset="0"/>
              <a:ea typeface="Open Sans 2" panose="020B0604020202020204" charset="0"/>
              <a:cs typeface="Open Sans 2" panose="020B0604020202020204" charset="0"/>
            </a:endParaRPr>
          </a:p>
          <a:p>
            <a:endParaRPr lang="en-US" sz="2400" dirty="0">
              <a:latin typeface="Open Sans 2" panose="020B0604020202020204" charset="0"/>
              <a:ea typeface="Open Sans 2" panose="020B0604020202020204" charset="0"/>
              <a:cs typeface="Open Sans 2" panose="020B0604020202020204" charset="0"/>
            </a:endParaRPr>
          </a:p>
          <a:p>
            <a:endParaRPr lang="en-US" sz="2400" dirty="0">
              <a:latin typeface="Open Sans 2" panose="020B0604020202020204" charset="0"/>
              <a:ea typeface="Open Sans 2" panose="020B0604020202020204" charset="0"/>
              <a:cs typeface="Open Sans 2" panose="020B0604020202020204" charset="0"/>
            </a:endParaRPr>
          </a:p>
          <a:p>
            <a:endParaRPr lang="en-US" sz="2400" dirty="0">
              <a:latin typeface="Open Sans 2" panose="020B0604020202020204" charset="0"/>
              <a:ea typeface="Open Sans 2" panose="020B0604020202020204" charset="0"/>
              <a:cs typeface="Open Sans 2" panose="020B0604020202020204" charset="0"/>
            </a:endParaRPr>
          </a:p>
          <a:p>
            <a:endParaRPr lang="en-US" sz="2400" dirty="0">
              <a:latin typeface="Open Sans 2" panose="020B0604020202020204" charset="0"/>
              <a:ea typeface="Open Sans 2" panose="020B0604020202020204" charset="0"/>
              <a:cs typeface="Open Sans 2" panose="020B0604020202020204" charset="0"/>
            </a:endParaRPr>
          </a:p>
          <a:p>
            <a:endParaRPr lang="en-US" sz="2400" b="1" dirty="0">
              <a:latin typeface="Open Sans 2" panose="020B0604020202020204" charset="0"/>
              <a:ea typeface="Open Sans 2" panose="020B0604020202020204" charset="0"/>
              <a:cs typeface="Open Sans 2" panose="020B0604020202020204" charset="0"/>
            </a:endParaRPr>
          </a:p>
          <a:p>
            <a:endParaRPr lang="en-US" sz="2400" b="1" dirty="0">
              <a:latin typeface="Open Sans 2" panose="020B0604020202020204" charset="0"/>
              <a:ea typeface="Open Sans 2" panose="020B0604020202020204" charset="0"/>
              <a:cs typeface="Open Sans 2" panose="020B0604020202020204" charset="0"/>
            </a:endParaRPr>
          </a:p>
          <a:p>
            <a:endParaRPr lang="en-US" sz="2400" b="1" dirty="0">
              <a:latin typeface="Open Sans 2" panose="020B0604020202020204" charset="0"/>
              <a:ea typeface="Open Sans 2" panose="020B0604020202020204" charset="0"/>
              <a:cs typeface="Open Sans 2" panose="020B0604020202020204" charset="0"/>
            </a:endParaRPr>
          </a:p>
          <a:p>
            <a:endParaRPr lang="en-US" sz="2400" b="1" dirty="0">
              <a:latin typeface="Open Sans 2" panose="020B0604020202020204" charset="0"/>
              <a:ea typeface="Open Sans 2" panose="020B0604020202020204" charset="0"/>
              <a:cs typeface="Open Sans 2" panose="020B0604020202020204" charset="0"/>
            </a:endParaRPr>
          </a:p>
          <a:p>
            <a:endParaRPr lang="en-US" sz="2400" b="1" dirty="0">
              <a:latin typeface="Open Sans 2" panose="020B0604020202020204" charset="0"/>
              <a:ea typeface="Open Sans 2" panose="020B0604020202020204" charset="0"/>
              <a:cs typeface="Open Sans 2" panose="020B0604020202020204" charset="0"/>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2600" y="4305300"/>
            <a:ext cx="6629400" cy="5359719"/>
          </a:xfrm>
          <a:prstGeom prst="rect">
            <a:avLst/>
          </a:prstGeom>
        </p:spPr>
      </p:pic>
    </p:spTree>
    <p:extLst>
      <p:ext uri="{BB962C8B-B14F-4D97-AF65-F5344CB8AC3E}">
        <p14:creationId xmlns:p14="http://schemas.microsoft.com/office/powerpoint/2010/main" val="3760091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rot="-5282649">
            <a:off x="-3576818" y="2100419"/>
            <a:ext cx="7567145" cy="2582288"/>
          </a:xfrm>
          <a:custGeom>
            <a:avLst/>
            <a:gdLst/>
            <a:ahLst/>
            <a:cxnLst/>
            <a:rect l="l" t="t" r="r" b="b"/>
            <a:pathLst>
              <a:path w="7567145" h="2582288">
                <a:moveTo>
                  <a:pt x="0" y="0"/>
                </a:moveTo>
                <a:lnTo>
                  <a:pt x="7567144" y="0"/>
                </a:lnTo>
                <a:lnTo>
                  <a:pt x="7567144" y="2582288"/>
                </a:lnTo>
                <a:lnTo>
                  <a:pt x="0" y="2582288"/>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a:ln cap="sq">
            <a:noFill/>
            <a:prstDash val="solid"/>
            <a:miter/>
          </a:ln>
        </p:spPr>
      </p:sp>
      <p:sp>
        <p:nvSpPr>
          <p:cNvPr id="4" name="TextBox 4"/>
          <p:cNvSpPr txBox="1"/>
          <p:nvPr/>
        </p:nvSpPr>
        <p:spPr>
          <a:xfrm>
            <a:off x="2530193" y="525780"/>
            <a:ext cx="13227613" cy="1060182"/>
          </a:xfrm>
          <a:prstGeom prst="rect">
            <a:avLst/>
          </a:prstGeom>
        </p:spPr>
        <p:txBody>
          <a:bodyPr lIns="0" tIns="0" rIns="0" bIns="0" rtlCol="0" anchor="t">
            <a:spAutoFit/>
          </a:bodyPr>
          <a:lstStyle/>
          <a:p>
            <a:pPr algn="l">
              <a:lnSpc>
                <a:spcPts val="7921"/>
              </a:lnSpc>
            </a:pPr>
            <a:r>
              <a:rPr lang="en-US" sz="8166" b="1">
                <a:solidFill>
                  <a:srgbClr val="000000"/>
                </a:solidFill>
                <a:latin typeface="DM Sans Bold"/>
                <a:ea typeface="DM Sans Bold"/>
                <a:cs typeface="DM Sans Bold"/>
                <a:sym typeface="DM Sans Bold"/>
              </a:rPr>
              <a:t>Results &amp; Experiments</a:t>
            </a:r>
          </a:p>
        </p:txBody>
      </p:sp>
      <p:sp>
        <p:nvSpPr>
          <p:cNvPr id="5" name="TextBox 5"/>
          <p:cNvSpPr txBox="1"/>
          <p:nvPr/>
        </p:nvSpPr>
        <p:spPr>
          <a:xfrm>
            <a:off x="1626278" y="2397959"/>
            <a:ext cx="15633022" cy="1477328"/>
          </a:xfrm>
          <a:prstGeom prst="rect">
            <a:avLst/>
          </a:prstGeom>
        </p:spPr>
        <p:txBody>
          <a:bodyPr wrap="square" lIns="0" tIns="0" rIns="0" bIns="0" rtlCol="0" anchor="t">
            <a:spAutoFit/>
          </a:bodyPr>
          <a:lstStyle/>
          <a:p>
            <a:pPr algn="ctr"/>
            <a:r>
              <a:rPr lang="en-US" sz="2400" b="1" dirty="0">
                <a:latin typeface="Open Sans 2" panose="020B0604020202020204" charset="0"/>
                <a:ea typeface="Open Sans 2" panose="020B0604020202020204" charset="0"/>
                <a:cs typeface="Open Sans 2" panose="020B0604020202020204" charset="0"/>
              </a:rPr>
              <a:t>Vertical Scroll</a:t>
            </a:r>
          </a:p>
          <a:p>
            <a:pPr algn="ctr"/>
            <a:r>
              <a:rPr lang="en-US" sz="2400" b="1" dirty="0">
                <a:latin typeface="Open Sans 2" panose="020B0604020202020204" charset="0"/>
                <a:ea typeface="Open Sans 2" panose="020B0604020202020204" charset="0"/>
                <a:cs typeface="Open Sans 2" panose="020B0604020202020204" charset="0"/>
              </a:rPr>
              <a:t> </a:t>
            </a:r>
          </a:p>
          <a:p>
            <a:r>
              <a:rPr lang="en-US" sz="2400" b="1" dirty="0">
                <a:latin typeface="Open Sans 2" panose="020B0604020202020204" charset="0"/>
                <a:ea typeface="Open Sans 2" panose="020B0604020202020204" charset="0"/>
                <a:cs typeface="Open Sans 2" panose="020B0604020202020204" charset="0"/>
              </a:rPr>
              <a:t>Gesture</a:t>
            </a:r>
            <a:r>
              <a:rPr lang="en-US" sz="2400" dirty="0">
                <a:latin typeface="Open Sans 2" panose="020B0604020202020204" charset="0"/>
                <a:ea typeface="Open Sans 2" panose="020B0604020202020204" charset="0"/>
                <a:cs typeface="Open Sans 2" panose="020B0604020202020204" charset="0"/>
              </a:rPr>
              <a:t>: Pinch thumb and index finger and then move the hand up or down. </a:t>
            </a:r>
          </a:p>
          <a:p>
            <a:r>
              <a:rPr lang="en-US" sz="2400" b="1" dirty="0">
                <a:latin typeface="Open Sans 2" panose="020B0604020202020204" charset="0"/>
                <a:ea typeface="Open Sans 2" panose="020B0604020202020204" charset="0"/>
                <a:cs typeface="Open Sans 2" panose="020B0604020202020204" charset="0"/>
              </a:rPr>
              <a:t>Action</a:t>
            </a:r>
            <a:r>
              <a:rPr lang="en-US" sz="2400" dirty="0">
                <a:latin typeface="Open Sans 2" panose="020B0604020202020204" charset="0"/>
                <a:ea typeface="Open Sans 2" panose="020B0604020202020204" charset="0"/>
                <a:cs typeface="Open Sans 2" panose="020B0604020202020204" charset="0"/>
              </a:rPr>
              <a:t>: Simulates vertical scrolling. The scrolling speed adjusts based on the speed of the hand's movement.</a:t>
            </a:r>
          </a:p>
        </p:txBody>
      </p:sp>
      <p:pic>
        <p:nvPicPr>
          <p:cNvPr id="6" name="Picture 5"/>
          <p:cNvPicPr>
            <a:picLocks noChangeAspect="1"/>
          </p:cNvPicPr>
          <p:nvPr/>
        </p:nvPicPr>
        <p:blipFill>
          <a:blip r:embed="rId5"/>
          <a:stretch>
            <a:fillRect/>
          </a:stretch>
        </p:blipFill>
        <p:spPr>
          <a:xfrm>
            <a:off x="5670416" y="3983921"/>
            <a:ext cx="6947165" cy="5693810"/>
          </a:xfrm>
          <a:prstGeom prst="rect">
            <a:avLst/>
          </a:prstGeom>
        </p:spPr>
      </p:pic>
    </p:spTree>
    <p:extLst>
      <p:ext uri="{BB962C8B-B14F-4D97-AF65-F5344CB8AC3E}">
        <p14:creationId xmlns:p14="http://schemas.microsoft.com/office/powerpoint/2010/main" val="1687321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rot="-5282649">
            <a:off x="-3576818" y="2100419"/>
            <a:ext cx="7567145" cy="2582288"/>
          </a:xfrm>
          <a:custGeom>
            <a:avLst/>
            <a:gdLst/>
            <a:ahLst/>
            <a:cxnLst/>
            <a:rect l="l" t="t" r="r" b="b"/>
            <a:pathLst>
              <a:path w="7567145" h="2582288">
                <a:moveTo>
                  <a:pt x="0" y="0"/>
                </a:moveTo>
                <a:lnTo>
                  <a:pt x="7567144" y="0"/>
                </a:lnTo>
                <a:lnTo>
                  <a:pt x="7567144" y="2582288"/>
                </a:lnTo>
                <a:lnTo>
                  <a:pt x="0" y="2582288"/>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a:ln cap="sq">
            <a:noFill/>
            <a:prstDash val="solid"/>
            <a:miter/>
          </a:ln>
        </p:spPr>
      </p:sp>
      <p:sp>
        <p:nvSpPr>
          <p:cNvPr id="4" name="TextBox 4"/>
          <p:cNvSpPr txBox="1"/>
          <p:nvPr/>
        </p:nvSpPr>
        <p:spPr>
          <a:xfrm>
            <a:off x="2530193" y="525780"/>
            <a:ext cx="13227613" cy="1060182"/>
          </a:xfrm>
          <a:prstGeom prst="rect">
            <a:avLst/>
          </a:prstGeom>
        </p:spPr>
        <p:txBody>
          <a:bodyPr lIns="0" tIns="0" rIns="0" bIns="0" rtlCol="0" anchor="t">
            <a:spAutoFit/>
          </a:bodyPr>
          <a:lstStyle/>
          <a:p>
            <a:pPr algn="l">
              <a:lnSpc>
                <a:spcPts val="7921"/>
              </a:lnSpc>
            </a:pPr>
            <a:r>
              <a:rPr lang="en-US" sz="8166" b="1">
                <a:solidFill>
                  <a:srgbClr val="000000"/>
                </a:solidFill>
                <a:latin typeface="DM Sans Bold"/>
                <a:ea typeface="DM Sans Bold"/>
                <a:cs typeface="DM Sans Bold"/>
                <a:sym typeface="DM Sans Bold"/>
              </a:rPr>
              <a:t>Results &amp; Experiments</a:t>
            </a:r>
          </a:p>
        </p:txBody>
      </p:sp>
      <p:sp>
        <p:nvSpPr>
          <p:cNvPr id="5" name="TextBox 5"/>
          <p:cNvSpPr txBox="1"/>
          <p:nvPr/>
        </p:nvSpPr>
        <p:spPr>
          <a:xfrm>
            <a:off x="1626278" y="2397959"/>
            <a:ext cx="15633022" cy="1477328"/>
          </a:xfrm>
          <a:prstGeom prst="rect">
            <a:avLst/>
          </a:prstGeom>
        </p:spPr>
        <p:txBody>
          <a:bodyPr wrap="square" lIns="0" tIns="0" rIns="0" bIns="0" rtlCol="0" anchor="t">
            <a:spAutoFit/>
          </a:bodyPr>
          <a:lstStyle/>
          <a:p>
            <a:pPr algn="ctr"/>
            <a:r>
              <a:rPr lang="en-US" sz="2400" b="1" dirty="0">
                <a:latin typeface="Open Sans 2" panose="020B0604020202020204" charset="0"/>
                <a:ea typeface="Open Sans 2" panose="020B0604020202020204" charset="0"/>
                <a:cs typeface="Open Sans 2" panose="020B0604020202020204" charset="0"/>
              </a:rPr>
              <a:t>Horizontal Scroll </a:t>
            </a:r>
          </a:p>
          <a:p>
            <a:pPr algn="ctr"/>
            <a:endParaRPr lang="en-US" sz="2400" b="1" dirty="0">
              <a:latin typeface="Open Sans 2" panose="020B0604020202020204" charset="0"/>
              <a:ea typeface="Open Sans 2" panose="020B0604020202020204" charset="0"/>
              <a:cs typeface="Open Sans 2" panose="020B0604020202020204" charset="0"/>
            </a:endParaRPr>
          </a:p>
          <a:p>
            <a:r>
              <a:rPr lang="en-US" sz="2400" b="1" dirty="0">
                <a:latin typeface="Open Sans 2" panose="020B0604020202020204" charset="0"/>
                <a:ea typeface="Open Sans 2" panose="020B0604020202020204" charset="0"/>
                <a:cs typeface="Open Sans 2" panose="020B0604020202020204" charset="0"/>
              </a:rPr>
              <a:t>Gesture</a:t>
            </a:r>
            <a:r>
              <a:rPr lang="en-US" sz="2400" dirty="0">
                <a:latin typeface="Open Sans 2" panose="020B0604020202020204" charset="0"/>
                <a:ea typeface="Open Sans 2" panose="020B0604020202020204" charset="0"/>
                <a:cs typeface="Open Sans 2" panose="020B0604020202020204" charset="0"/>
              </a:rPr>
              <a:t>: Pinch thumb and index finger and then move the hand right or left. </a:t>
            </a:r>
          </a:p>
          <a:p>
            <a:r>
              <a:rPr lang="en-US" sz="2400" b="1" dirty="0">
                <a:latin typeface="Open Sans 2" panose="020B0604020202020204" charset="0"/>
                <a:ea typeface="Open Sans 2" panose="020B0604020202020204" charset="0"/>
                <a:cs typeface="Open Sans 2" panose="020B0604020202020204" charset="0"/>
              </a:rPr>
              <a:t>Action</a:t>
            </a:r>
            <a:r>
              <a:rPr lang="en-US" sz="2400" dirty="0">
                <a:latin typeface="Open Sans 2" panose="020B0604020202020204" charset="0"/>
                <a:ea typeface="Open Sans 2" panose="020B0604020202020204" charset="0"/>
                <a:cs typeface="Open Sans 2" panose="020B0604020202020204" charset="0"/>
              </a:rPr>
              <a:t>: Simulates horizontal scrolling, which can be useful for navigating wide documents or web pages.</a:t>
            </a:r>
            <a:endParaRPr lang="en-US" sz="2400" b="1" dirty="0">
              <a:latin typeface="Open Sans 2" panose="020B0604020202020204" charset="0"/>
              <a:ea typeface="Open Sans 2" panose="020B0604020202020204" charset="0"/>
              <a:cs typeface="Open Sans 2" panose="020B0604020202020204" charset="0"/>
            </a:endParaRPr>
          </a:p>
        </p:txBody>
      </p:sp>
      <p:pic>
        <p:nvPicPr>
          <p:cNvPr id="6" name="Picture 5"/>
          <p:cNvPicPr>
            <a:picLocks noChangeAspect="1"/>
          </p:cNvPicPr>
          <p:nvPr/>
        </p:nvPicPr>
        <p:blipFill>
          <a:blip r:embed="rId5"/>
          <a:stretch>
            <a:fillRect/>
          </a:stretch>
        </p:blipFill>
        <p:spPr>
          <a:xfrm>
            <a:off x="5789958" y="4271059"/>
            <a:ext cx="6708081" cy="5245148"/>
          </a:xfrm>
          <a:prstGeom prst="rect">
            <a:avLst/>
          </a:prstGeom>
        </p:spPr>
      </p:pic>
    </p:spTree>
    <p:extLst>
      <p:ext uri="{BB962C8B-B14F-4D97-AF65-F5344CB8AC3E}">
        <p14:creationId xmlns:p14="http://schemas.microsoft.com/office/powerpoint/2010/main" val="3357347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rot="-5282649">
            <a:off x="-3576818" y="2100419"/>
            <a:ext cx="7567145" cy="2582288"/>
          </a:xfrm>
          <a:custGeom>
            <a:avLst/>
            <a:gdLst/>
            <a:ahLst/>
            <a:cxnLst/>
            <a:rect l="l" t="t" r="r" b="b"/>
            <a:pathLst>
              <a:path w="7567145" h="2582288">
                <a:moveTo>
                  <a:pt x="0" y="0"/>
                </a:moveTo>
                <a:lnTo>
                  <a:pt x="7567144" y="0"/>
                </a:lnTo>
                <a:lnTo>
                  <a:pt x="7567144" y="2582288"/>
                </a:lnTo>
                <a:lnTo>
                  <a:pt x="0" y="2582288"/>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a:ln cap="sq">
            <a:noFill/>
            <a:prstDash val="solid"/>
            <a:miter/>
          </a:ln>
        </p:spPr>
      </p:sp>
      <p:sp>
        <p:nvSpPr>
          <p:cNvPr id="4" name="TextBox 4"/>
          <p:cNvSpPr txBox="1"/>
          <p:nvPr/>
        </p:nvSpPr>
        <p:spPr>
          <a:xfrm>
            <a:off x="2530193" y="525780"/>
            <a:ext cx="13227613" cy="1060182"/>
          </a:xfrm>
          <a:prstGeom prst="rect">
            <a:avLst/>
          </a:prstGeom>
        </p:spPr>
        <p:txBody>
          <a:bodyPr lIns="0" tIns="0" rIns="0" bIns="0" rtlCol="0" anchor="t">
            <a:spAutoFit/>
          </a:bodyPr>
          <a:lstStyle/>
          <a:p>
            <a:pPr algn="l">
              <a:lnSpc>
                <a:spcPts val="7921"/>
              </a:lnSpc>
            </a:pPr>
            <a:r>
              <a:rPr lang="en-US" sz="8166" b="1">
                <a:solidFill>
                  <a:srgbClr val="000000"/>
                </a:solidFill>
                <a:latin typeface="DM Sans Bold"/>
                <a:ea typeface="DM Sans Bold"/>
                <a:cs typeface="DM Sans Bold"/>
                <a:sym typeface="DM Sans Bold"/>
              </a:rPr>
              <a:t>Results &amp; Experiments</a:t>
            </a:r>
          </a:p>
        </p:txBody>
      </p:sp>
      <p:sp>
        <p:nvSpPr>
          <p:cNvPr id="5" name="TextBox 5"/>
          <p:cNvSpPr txBox="1"/>
          <p:nvPr/>
        </p:nvSpPr>
        <p:spPr>
          <a:xfrm>
            <a:off x="1626278" y="2397959"/>
            <a:ext cx="15633022" cy="1477328"/>
          </a:xfrm>
          <a:prstGeom prst="rect">
            <a:avLst/>
          </a:prstGeom>
        </p:spPr>
        <p:txBody>
          <a:bodyPr wrap="square" lIns="0" tIns="0" rIns="0" bIns="0" rtlCol="0" anchor="t">
            <a:spAutoFit/>
          </a:bodyPr>
          <a:lstStyle/>
          <a:p>
            <a:pPr algn="ctr"/>
            <a:r>
              <a:rPr lang="en-US" sz="2400" b="1" dirty="0">
                <a:latin typeface="Open Sans 2" panose="020B0604020202020204" charset="0"/>
                <a:ea typeface="Open Sans 2" panose="020B0604020202020204" charset="0"/>
                <a:cs typeface="Open Sans 2" panose="020B0604020202020204" charset="0"/>
              </a:rPr>
              <a:t>Multiple Select </a:t>
            </a:r>
          </a:p>
          <a:p>
            <a:pPr algn="ctr"/>
            <a:endParaRPr lang="en-US" sz="2400" b="1" dirty="0">
              <a:latin typeface="Open Sans 2" panose="020B0604020202020204" charset="0"/>
              <a:ea typeface="Open Sans 2" panose="020B0604020202020204" charset="0"/>
              <a:cs typeface="Open Sans 2" panose="020B0604020202020204" charset="0"/>
            </a:endParaRPr>
          </a:p>
          <a:p>
            <a:r>
              <a:rPr lang="en-US" sz="2400" b="1" dirty="0">
                <a:latin typeface="Open Sans 2" panose="020B0604020202020204" charset="0"/>
                <a:ea typeface="Open Sans 2" panose="020B0604020202020204" charset="0"/>
                <a:cs typeface="Open Sans 2" panose="020B0604020202020204" charset="0"/>
              </a:rPr>
              <a:t>Gesture</a:t>
            </a:r>
            <a:r>
              <a:rPr lang="en-US" sz="2400" dirty="0">
                <a:latin typeface="Open Sans 2" panose="020B0604020202020204" charset="0"/>
                <a:ea typeface="Open Sans 2" panose="020B0604020202020204" charset="0"/>
                <a:cs typeface="Open Sans 2" panose="020B0604020202020204" charset="0"/>
              </a:rPr>
              <a:t>: Close all fingers into a fist, then move the hand to select multiple items. </a:t>
            </a:r>
          </a:p>
          <a:p>
            <a:r>
              <a:rPr lang="en-US" sz="2400" b="1" dirty="0">
                <a:latin typeface="Open Sans 2" panose="020B0604020202020204" charset="0"/>
                <a:ea typeface="Open Sans 2" panose="020B0604020202020204" charset="0"/>
                <a:cs typeface="Open Sans 2" panose="020B0604020202020204" charset="0"/>
              </a:rPr>
              <a:t>Action</a:t>
            </a:r>
            <a:r>
              <a:rPr lang="en-US" sz="2400" dirty="0">
                <a:latin typeface="Open Sans 2" panose="020B0604020202020204" charset="0"/>
                <a:ea typeface="Open Sans 2" panose="020B0604020202020204" charset="0"/>
                <a:cs typeface="Open Sans 2" panose="020B0604020202020204" charset="0"/>
              </a:rPr>
              <a:t>: Enables multiple selections. Useful for selecting multiple items or lines of text.</a:t>
            </a:r>
            <a:endParaRPr lang="en-US" sz="2400" b="1" dirty="0">
              <a:latin typeface="Open Sans 2" panose="020B0604020202020204" charset="0"/>
              <a:ea typeface="Open Sans 2" panose="020B0604020202020204" charset="0"/>
              <a:cs typeface="Open Sans 2" panose="020B0604020202020204" charset="0"/>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6273" y="4152900"/>
            <a:ext cx="6933031" cy="5579179"/>
          </a:xfrm>
          <a:prstGeom prst="rect">
            <a:avLst/>
          </a:prstGeom>
        </p:spPr>
      </p:pic>
    </p:spTree>
    <p:extLst>
      <p:ext uri="{BB962C8B-B14F-4D97-AF65-F5344CB8AC3E}">
        <p14:creationId xmlns:p14="http://schemas.microsoft.com/office/powerpoint/2010/main" val="1605183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rot="-5282649">
            <a:off x="-3576818" y="2100419"/>
            <a:ext cx="7567145" cy="2582288"/>
          </a:xfrm>
          <a:custGeom>
            <a:avLst/>
            <a:gdLst/>
            <a:ahLst/>
            <a:cxnLst/>
            <a:rect l="l" t="t" r="r" b="b"/>
            <a:pathLst>
              <a:path w="7567145" h="2582288">
                <a:moveTo>
                  <a:pt x="0" y="0"/>
                </a:moveTo>
                <a:lnTo>
                  <a:pt x="7567144" y="0"/>
                </a:lnTo>
                <a:lnTo>
                  <a:pt x="7567144" y="2582288"/>
                </a:lnTo>
                <a:lnTo>
                  <a:pt x="0" y="2582288"/>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a:ln cap="sq">
            <a:noFill/>
            <a:prstDash val="solid"/>
            <a:miter/>
          </a:ln>
        </p:spPr>
      </p:sp>
      <p:sp>
        <p:nvSpPr>
          <p:cNvPr id="4" name="TextBox 4"/>
          <p:cNvSpPr txBox="1"/>
          <p:nvPr/>
        </p:nvSpPr>
        <p:spPr>
          <a:xfrm>
            <a:off x="2530193" y="525780"/>
            <a:ext cx="13227613" cy="1060182"/>
          </a:xfrm>
          <a:prstGeom prst="rect">
            <a:avLst/>
          </a:prstGeom>
        </p:spPr>
        <p:txBody>
          <a:bodyPr lIns="0" tIns="0" rIns="0" bIns="0" rtlCol="0" anchor="t">
            <a:spAutoFit/>
          </a:bodyPr>
          <a:lstStyle/>
          <a:p>
            <a:pPr algn="l">
              <a:lnSpc>
                <a:spcPts val="7921"/>
              </a:lnSpc>
            </a:pPr>
            <a:r>
              <a:rPr lang="en-US" sz="8166" b="1">
                <a:solidFill>
                  <a:srgbClr val="000000"/>
                </a:solidFill>
                <a:latin typeface="DM Sans Bold"/>
                <a:ea typeface="DM Sans Bold"/>
                <a:cs typeface="DM Sans Bold"/>
                <a:sym typeface="DM Sans Bold"/>
              </a:rPr>
              <a:t>Results &amp; Experiments</a:t>
            </a:r>
          </a:p>
        </p:txBody>
      </p:sp>
      <p:sp>
        <p:nvSpPr>
          <p:cNvPr id="5" name="TextBox 5"/>
          <p:cNvSpPr txBox="1"/>
          <p:nvPr/>
        </p:nvSpPr>
        <p:spPr>
          <a:xfrm>
            <a:off x="1626278" y="2397959"/>
            <a:ext cx="15633022" cy="1846659"/>
          </a:xfrm>
          <a:prstGeom prst="rect">
            <a:avLst/>
          </a:prstGeom>
        </p:spPr>
        <p:txBody>
          <a:bodyPr wrap="square" lIns="0" tIns="0" rIns="0" bIns="0" rtlCol="0" anchor="t">
            <a:spAutoFit/>
          </a:bodyPr>
          <a:lstStyle/>
          <a:p>
            <a:pPr algn="ctr"/>
            <a:r>
              <a:rPr lang="en-US" sz="2400" b="1" dirty="0" err="1">
                <a:latin typeface="Open Sans 2" panose="020B0604020202020204" charset="0"/>
                <a:ea typeface="Open Sans 2" panose="020B0604020202020204" charset="0"/>
                <a:cs typeface="Open Sans 2" panose="020B0604020202020204" charset="0"/>
              </a:rPr>
              <a:t>DragandDrop</a:t>
            </a:r>
            <a:r>
              <a:rPr lang="en-US" sz="2400" b="1" dirty="0">
                <a:latin typeface="Open Sans 2" panose="020B0604020202020204" charset="0"/>
                <a:ea typeface="Open Sans 2" panose="020B0604020202020204" charset="0"/>
                <a:cs typeface="Open Sans 2" panose="020B0604020202020204" charset="0"/>
              </a:rPr>
              <a:t> </a:t>
            </a:r>
          </a:p>
          <a:p>
            <a:pPr algn="ctr"/>
            <a:endParaRPr lang="en-US" sz="2400" b="1" dirty="0">
              <a:latin typeface="Open Sans 2" panose="020B0604020202020204" charset="0"/>
              <a:ea typeface="Open Sans 2" panose="020B0604020202020204" charset="0"/>
              <a:cs typeface="Open Sans 2" panose="020B0604020202020204" charset="0"/>
            </a:endParaRPr>
          </a:p>
          <a:p>
            <a:r>
              <a:rPr lang="en-US" sz="2400" b="1" dirty="0">
                <a:latin typeface="Open Sans 2" panose="020B0604020202020204" charset="0"/>
                <a:ea typeface="Open Sans 2" panose="020B0604020202020204" charset="0"/>
                <a:cs typeface="Open Sans 2" panose="020B0604020202020204" charset="0"/>
              </a:rPr>
              <a:t>Gesture</a:t>
            </a:r>
            <a:r>
              <a:rPr lang="en-US" sz="2400" dirty="0">
                <a:latin typeface="Open Sans 2" panose="020B0604020202020204" charset="0"/>
                <a:ea typeface="Open Sans 2" panose="020B0604020202020204" charset="0"/>
                <a:cs typeface="Open Sans 2" panose="020B0604020202020204" charset="0"/>
              </a:rPr>
              <a:t>: Close all fingers into a fist and move the hand to drag the item, releasing the fist to drop it at the desired location. </a:t>
            </a:r>
          </a:p>
          <a:p>
            <a:r>
              <a:rPr lang="en-US" sz="2400" b="1" dirty="0">
                <a:latin typeface="Open Sans 2" panose="020B0604020202020204" charset="0"/>
                <a:ea typeface="Open Sans 2" panose="020B0604020202020204" charset="0"/>
                <a:cs typeface="Open Sans 2" panose="020B0604020202020204" charset="0"/>
              </a:rPr>
              <a:t>Action</a:t>
            </a:r>
            <a:r>
              <a:rPr lang="en-US" sz="2400" dirty="0">
                <a:latin typeface="Open Sans 2" panose="020B0604020202020204" charset="0"/>
                <a:ea typeface="Open Sans 2" panose="020B0604020202020204" charset="0"/>
                <a:cs typeface="Open Sans 2" panose="020B0604020202020204" charset="0"/>
              </a:rPr>
              <a:t>: Simulates dragging an item across the screen and dropping it when the gesture is released.</a:t>
            </a:r>
            <a:endParaRPr lang="en-US" sz="2400" b="1" dirty="0">
              <a:latin typeface="Open Sans 2" panose="020B0604020202020204" charset="0"/>
              <a:ea typeface="Open Sans 2" panose="020B0604020202020204" charset="0"/>
              <a:cs typeface="Open Sans 2" panose="020B0604020202020204" charset="0"/>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7400" y="4267478"/>
            <a:ext cx="6565289" cy="5283248"/>
          </a:xfrm>
          <a:prstGeom prst="rect">
            <a:avLst/>
          </a:prstGeom>
        </p:spPr>
      </p:pic>
    </p:spTree>
    <p:extLst>
      <p:ext uri="{BB962C8B-B14F-4D97-AF65-F5344CB8AC3E}">
        <p14:creationId xmlns:p14="http://schemas.microsoft.com/office/powerpoint/2010/main" val="3608127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380160" y="-723714"/>
            <a:ext cx="4208573" cy="4247184"/>
          </a:xfrm>
          <a:custGeom>
            <a:avLst/>
            <a:gdLst/>
            <a:ahLst/>
            <a:cxnLst/>
            <a:rect l="l" t="t" r="r" b="b"/>
            <a:pathLst>
              <a:path w="4208573" h="4247184">
                <a:moveTo>
                  <a:pt x="0" y="0"/>
                </a:moveTo>
                <a:lnTo>
                  <a:pt x="4208574" y="0"/>
                </a:lnTo>
                <a:lnTo>
                  <a:pt x="4208574" y="4247184"/>
                </a:lnTo>
                <a:lnTo>
                  <a:pt x="0" y="424718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a:ln cap="sq">
            <a:noFill/>
            <a:prstDash val="solid"/>
            <a:miter/>
          </a:ln>
        </p:spPr>
      </p:sp>
      <p:sp>
        <p:nvSpPr>
          <p:cNvPr id="4" name="TextBox 4"/>
          <p:cNvSpPr txBox="1"/>
          <p:nvPr/>
        </p:nvSpPr>
        <p:spPr>
          <a:xfrm>
            <a:off x="1395285" y="794257"/>
            <a:ext cx="15497430" cy="1177290"/>
          </a:xfrm>
          <a:prstGeom prst="rect">
            <a:avLst/>
          </a:prstGeom>
        </p:spPr>
        <p:txBody>
          <a:bodyPr lIns="0" tIns="0" rIns="0" bIns="0" rtlCol="0" anchor="t">
            <a:spAutoFit/>
          </a:bodyPr>
          <a:lstStyle/>
          <a:p>
            <a:pPr algn="l">
              <a:lnSpc>
                <a:spcPts val="8730"/>
              </a:lnSpc>
            </a:pPr>
            <a:r>
              <a:rPr lang="en-US" sz="9000" b="1" dirty="0">
                <a:solidFill>
                  <a:srgbClr val="000000"/>
                </a:solidFill>
                <a:latin typeface="DM Sans Bold"/>
                <a:ea typeface="DM Sans Bold"/>
                <a:cs typeface="DM Sans Bold"/>
                <a:sym typeface="DM Sans Bold"/>
              </a:rPr>
              <a:t>Conclusion and Future work</a:t>
            </a:r>
          </a:p>
        </p:txBody>
      </p:sp>
      <p:sp>
        <p:nvSpPr>
          <p:cNvPr id="5" name="TextBox 5"/>
          <p:cNvSpPr txBox="1"/>
          <p:nvPr/>
        </p:nvSpPr>
        <p:spPr>
          <a:xfrm>
            <a:off x="1395285" y="2749497"/>
            <a:ext cx="9425115" cy="7438639"/>
          </a:xfrm>
          <a:prstGeom prst="rect">
            <a:avLst/>
          </a:prstGeom>
        </p:spPr>
        <p:txBody>
          <a:bodyPr wrap="square" lIns="0" tIns="0" rIns="0" bIns="0" rtlCol="0" anchor="t">
            <a:spAutoFit/>
          </a:bodyPr>
          <a:lstStyle/>
          <a:p>
            <a:pPr>
              <a:lnSpc>
                <a:spcPts val="4480"/>
              </a:lnSpc>
            </a:pPr>
            <a:r>
              <a:rPr lang="en-US" sz="2400" dirty="0"/>
              <a:t>The virtual mouse system has demonstrated its effectiveness in translating hand gestures into mouse actions with real-time precision, enabling intuitive and contactless control. The successful implementation of features such as </a:t>
            </a:r>
            <a:r>
              <a:rPr lang="en-US" sz="2400" dirty="0" smtClean="0"/>
              <a:t>Left Click, Right Click,</a:t>
            </a:r>
            <a:r>
              <a:rPr lang="en-US" sz="2400" dirty="0"/>
              <a:t> </a:t>
            </a:r>
            <a:r>
              <a:rPr lang="en-US" sz="2400" dirty="0" smtClean="0"/>
              <a:t>Double-click ,Scrolling ,</a:t>
            </a:r>
            <a:r>
              <a:rPr lang="en-US" sz="2400" dirty="0"/>
              <a:t>Drag and </a:t>
            </a:r>
            <a:r>
              <a:rPr lang="en-US" sz="2400" dirty="0" smtClean="0"/>
              <a:t>Drop, Multiple Item Selection </a:t>
            </a:r>
            <a:r>
              <a:rPr lang="en-US" sz="2400" dirty="0"/>
              <a:t>highlights its potential to redefine user interaction. Future enhancements could focus on expanding the gesture library to include multi-finger and dual-hand gestures, integrating speech recognition for improved accessibility, and developing support for commercial applications like gaming and interactive presentations. Additional improvements, such as optimizing gesture recognition for diverse environments and incorporating voice feedback, would further increase the system's versatility and usability. These advancements pave the way for more innovative, accessible, and interactive interface solutions.</a:t>
            </a:r>
            <a:endParaRPr lang="en-US" sz="2400" dirty="0">
              <a:solidFill>
                <a:srgbClr val="000000"/>
              </a:solidFill>
              <a:latin typeface="Open Sans 2" panose="020B0604020202020204" charset="0"/>
              <a:ea typeface="Open Sans 2" panose="020B0604020202020204" charset="0"/>
              <a:cs typeface="Open Sans 2" panose="020B0604020202020204" charset="0"/>
              <a:sym typeface="DM Sans"/>
            </a:endParaRPr>
          </a:p>
        </p:txBody>
      </p:sp>
      <p:sp>
        <p:nvSpPr>
          <p:cNvPr id="6" name="Freeform 6"/>
          <p:cNvSpPr/>
          <p:nvPr/>
        </p:nvSpPr>
        <p:spPr>
          <a:xfrm>
            <a:off x="11520944" y="1950456"/>
            <a:ext cx="3507536" cy="4247184"/>
          </a:xfrm>
          <a:custGeom>
            <a:avLst/>
            <a:gdLst/>
            <a:ahLst/>
            <a:cxnLst/>
            <a:rect l="l" t="t" r="r" b="b"/>
            <a:pathLst>
              <a:path w="4208573" h="4247184">
                <a:moveTo>
                  <a:pt x="0" y="0"/>
                </a:moveTo>
                <a:lnTo>
                  <a:pt x="4208573" y="0"/>
                </a:lnTo>
                <a:lnTo>
                  <a:pt x="4208573" y="4247184"/>
                </a:lnTo>
                <a:lnTo>
                  <a:pt x="0" y="424718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a:ln cap="sq">
            <a:noFill/>
            <a:prstDash val="solid"/>
            <a:miter/>
          </a:ln>
        </p:spPr>
      </p:sp>
      <p:sp>
        <p:nvSpPr>
          <p:cNvPr id="7" name="Freeform 7"/>
          <p:cNvSpPr/>
          <p:nvPr/>
        </p:nvSpPr>
        <p:spPr>
          <a:xfrm>
            <a:off x="10820400" y="2639048"/>
            <a:ext cx="6616940" cy="5008904"/>
          </a:xfrm>
          <a:custGeom>
            <a:avLst/>
            <a:gdLst/>
            <a:ahLst/>
            <a:cxnLst/>
            <a:rect l="l" t="t" r="r" b="b"/>
            <a:pathLst>
              <a:path w="7181225" h="5008904">
                <a:moveTo>
                  <a:pt x="0" y="0"/>
                </a:moveTo>
                <a:lnTo>
                  <a:pt x="7181225" y="0"/>
                </a:lnTo>
                <a:lnTo>
                  <a:pt x="7181225" y="5008904"/>
                </a:lnTo>
                <a:lnTo>
                  <a:pt x="0" y="5008904"/>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AutoShape 3"/>
          <p:cNvSpPr/>
          <p:nvPr/>
        </p:nvSpPr>
        <p:spPr>
          <a:xfrm>
            <a:off x="-886757" y="5074942"/>
            <a:ext cx="20061513" cy="0"/>
          </a:xfrm>
          <a:prstGeom prst="line">
            <a:avLst/>
          </a:prstGeom>
          <a:ln w="28575" cap="flat">
            <a:solidFill>
              <a:srgbClr val="000000"/>
            </a:solidFill>
            <a:prstDash val="solid"/>
            <a:headEnd type="none" w="sm" len="sm"/>
            <a:tailEnd type="none" w="sm" len="sm"/>
          </a:ln>
        </p:spPr>
      </p:sp>
      <p:grpSp>
        <p:nvGrpSpPr>
          <p:cNvPr id="4" name="Group 4"/>
          <p:cNvGrpSpPr/>
          <p:nvPr/>
        </p:nvGrpSpPr>
        <p:grpSpPr>
          <a:xfrm>
            <a:off x="5268274" y="4817339"/>
            <a:ext cx="502056" cy="50205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6" name="TextBox 6"/>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7" name="Group 7"/>
          <p:cNvGrpSpPr/>
          <p:nvPr/>
        </p:nvGrpSpPr>
        <p:grpSpPr>
          <a:xfrm>
            <a:off x="2227066" y="4823914"/>
            <a:ext cx="502056" cy="50205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sp>
        <p:sp>
          <p:nvSpPr>
            <p:cNvPr id="9" name="TextBox 9"/>
            <p:cNvSpPr txBox="1"/>
            <p:nvPr/>
          </p:nvSpPr>
          <p:spPr>
            <a:xfrm>
              <a:off x="190500" y="219075"/>
              <a:ext cx="431800" cy="403225"/>
            </a:xfrm>
            <a:prstGeom prst="rect">
              <a:avLst/>
            </a:prstGeom>
          </p:spPr>
          <p:txBody>
            <a:bodyPr lIns="50800" tIns="50800" rIns="50800" bIns="50800" rtlCol="0" anchor="ctr"/>
            <a:lstStyle/>
            <a:p>
              <a:pPr algn="ctr">
                <a:lnSpc>
                  <a:spcPts val="2266"/>
                </a:lnSpc>
              </a:pPr>
              <a:endParaRPr/>
            </a:p>
          </p:txBody>
        </p:sp>
      </p:grpSp>
      <p:grpSp>
        <p:nvGrpSpPr>
          <p:cNvPr id="10" name="Group 10"/>
          <p:cNvGrpSpPr/>
          <p:nvPr/>
        </p:nvGrpSpPr>
        <p:grpSpPr>
          <a:xfrm>
            <a:off x="9377135" y="4832739"/>
            <a:ext cx="502056" cy="50205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12" name="TextBox 12"/>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dirty="0"/>
            </a:p>
          </p:txBody>
        </p:sp>
      </p:grpSp>
      <p:grpSp>
        <p:nvGrpSpPr>
          <p:cNvPr id="13" name="Group 13"/>
          <p:cNvGrpSpPr/>
          <p:nvPr/>
        </p:nvGrpSpPr>
        <p:grpSpPr>
          <a:xfrm>
            <a:off x="13708830" y="4817339"/>
            <a:ext cx="502056" cy="50205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15" name="TextBox 15"/>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sp>
        <p:nvSpPr>
          <p:cNvPr id="16" name="Freeform 16"/>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7" name="Freeform 17"/>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a:ln cap="sq">
            <a:noFill/>
            <a:prstDash val="solid"/>
            <a:miter/>
          </a:ln>
        </p:spPr>
      </p:sp>
      <p:sp>
        <p:nvSpPr>
          <p:cNvPr id="18" name="Freeform 18"/>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a:ln cap="sq">
            <a:noFill/>
            <a:prstDash val="solid"/>
            <a:miter/>
          </a:ln>
        </p:spPr>
      </p:sp>
      <p:sp>
        <p:nvSpPr>
          <p:cNvPr id="19" name="Freeform 19"/>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a:ln cap="sq">
            <a:noFill/>
            <a:prstDash val="solid"/>
            <a:miter/>
          </a:ln>
        </p:spPr>
      </p:sp>
      <p:sp>
        <p:nvSpPr>
          <p:cNvPr id="20" name="Freeform 20"/>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 xmlns:asvg="http://schemas.microsoft.com/office/drawing/2016/SVG/main" r:embed="rId12"/>
                </a:ext>
              </a:extLst>
            </a:blip>
            <a:stretch>
              <a:fillRect/>
            </a:stretch>
          </a:blipFill>
          <a:ln cap="sq">
            <a:noFill/>
            <a:prstDash val="solid"/>
            <a:miter/>
          </a:ln>
        </p:spPr>
      </p:sp>
      <p:sp>
        <p:nvSpPr>
          <p:cNvPr id="21" name="Freeform 21"/>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 xmlns:asvg="http://schemas.microsoft.com/office/drawing/2016/SVG/main" r:embed="rId14"/>
                </a:ext>
              </a:extLst>
            </a:blip>
            <a:stretch>
              <a:fillRect/>
            </a:stretch>
          </a:blipFill>
          <a:ln cap="sq">
            <a:noFill/>
            <a:prstDash val="solid"/>
            <a:miter/>
          </a:ln>
        </p:spPr>
      </p:sp>
      <p:sp>
        <p:nvSpPr>
          <p:cNvPr id="22" name="Freeform 22"/>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 xmlns:asvg="http://schemas.microsoft.com/office/drawing/2016/SVG/main" r:embed="rId16"/>
                </a:ext>
              </a:extLst>
            </a:blip>
            <a:stretch>
              <a:fillRect/>
            </a:stretch>
          </a:blipFill>
          <a:ln cap="sq">
            <a:noFill/>
            <a:prstDash val="solid"/>
            <a:miter/>
          </a:ln>
        </p:spPr>
      </p:sp>
      <p:sp>
        <p:nvSpPr>
          <p:cNvPr id="23" name="Freeform 23"/>
          <p:cNvSpPr/>
          <p:nvPr/>
        </p:nvSpPr>
        <p:spPr>
          <a:xfrm>
            <a:off x="15262955" y="-1072630"/>
            <a:ext cx="1996345" cy="2149497"/>
          </a:xfrm>
          <a:custGeom>
            <a:avLst/>
            <a:gdLst/>
            <a:ahLst/>
            <a:cxnLst/>
            <a:rect l="l" t="t" r="r" b="b"/>
            <a:pathLst>
              <a:path w="1996345" h="2149497">
                <a:moveTo>
                  <a:pt x="0" y="0"/>
                </a:moveTo>
                <a:lnTo>
                  <a:pt x="1996345" y="0"/>
                </a:lnTo>
                <a:lnTo>
                  <a:pt x="1996345" y="2149497"/>
                </a:lnTo>
                <a:lnTo>
                  <a:pt x="0" y="2149497"/>
                </a:lnTo>
                <a:lnTo>
                  <a:pt x="0" y="0"/>
                </a:lnTo>
                <a:close/>
              </a:path>
            </a:pathLst>
          </a:custGeom>
          <a:blipFill>
            <a:blip r:embed="rId17">
              <a:extLst>
                <a:ext uri="{96DAC541-7B7A-43D3-8B79-37D633B846F1}">
                  <asvg:svgBlip xmlns="" xmlns:asvg="http://schemas.microsoft.com/office/drawing/2016/SVG/main" r:embed="rId18"/>
                </a:ext>
              </a:extLst>
            </a:blip>
            <a:stretch>
              <a:fillRect/>
            </a:stretch>
          </a:blipFill>
          <a:ln cap="sq">
            <a:noFill/>
            <a:prstDash val="solid"/>
            <a:miter/>
          </a:ln>
        </p:spPr>
      </p:sp>
      <p:sp>
        <p:nvSpPr>
          <p:cNvPr id="26" name="Freeform 26"/>
          <p:cNvSpPr/>
          <p:nvPr/>
        </p:nvSpPr>
        <p:spPr>
          <a:xfrm>
            <a:off x="8403142" y="5358336"/>
            <a:ext cx="2450043" cy="2383659"/>
          </a:xfrm>
          <a:custGeom>
            <a:avLst/>
            <a:gdLst/>
            <a:ahLst/>
            <a:cxnLst/>
            <a:rect l="l" t="t" r="r" b="b"/>
            <a:pathLst>
              <a:path w="2383659" h="2383659">
                <a:moveTo>
                  <a:pt x="0" y="0"/>
                </a:moveTo>
                <a:lnTo>
                  <a:pt x="2383659" y="0"/>
                </a:lnTo>
                <a:lnTo>
                  <a:pt x="2383659" y="2383659"/>
                </a:lnTo>
                <a:lnTo>
                  <a:pt x="0" y="2383659"/>
                </a:lnTo>
                <a:lnTo>
                  <a:pt x="0" y="0"/>
                </a:lnTo>
                <a:close/>
              </a:path>
            </a:pathLst>
          </a:custGeom>
          <a:blipFill>
            <a:blip r:embed="rId19"/>
            <a:stretch>
              <a:fillRect/>
            </a:stretch>
          </a:blipFill>
        </p:spPr>
      </p:sp>
      <p:sp>
        <p:nvSpPr>
          <p:cNvPr id="28" name="TextBox 28"/>
          <p:cNvSpPr txBox="1"/>
          <p:nvPr/>
        </p:nvSpPr>
        <p:spPr>
          <a:xfrm>
            <a:off x="4732501" y="2459889"/>
            <a:ext cx="8822997" cy="1177290"/>
          </a:xfrm>
          <a:prstGeom prst="rect">
            <a:avLst/>
          </a:prstGeom>
        </p:spPr>
        <p:txBody>
          <a:bodyPr lIns="0" tIns="0" rIns="0" bIns="0" rtlCol="0" anchor="t">
            <a:spAutoFit/>
          </a:bodyPr>
          <a:lstStyle/>
          <a:p>
            <a:pPr marL="0" lvl="1" indent="0" algn="ctr">
              <a:lnSpc>
                <a:spcPts val="8730"/>
              </a:lnSpc>
              <a:spcBef>
                <a:spcPct val="0"/>
              </a:spcBef>
            </a:pPr>
            <a:r>
              <a:rPr lang="en-US" sz="9000" b="1">
                <a:solidFill>
                  <a:srgbClr val="000000"/>
                </a:solidFill>
                <a:latin typeface="DM Sans Bold"/>
                <a:ea typeface="DM Sans Bold"/>
                <a:cs typeface="DM Sans Bold"/>
                <a:sym typeface="DM Sans Bold"/>
              </a:rPr>
              <a:t>Tech Stack</a:t>
            </a:r>
          </a:p>
        </p:txBody>
      </p:sp>
      <p:sp>
        <p:nvSpPr>
          <p:cNvPr id="29" name="TextBox 29"/>
          <p:cNvSpPr txBox="1"/>
          <p:nvPr/>
        </p:nvSpPr>
        <p:spPr>
          <a:xfrm>
            <a:off x="1376499" y="7810733"/>
            <a:ext cx="2203187" cy="718145"/>
          </a:xfrm>
          <a:prstGeom prst="rect">
            <a:avLst/>
          </a:prstGeom>
        </p:spPr>
        <p:txBody>
          <a:bodyPr wrap="square" lIns="0" tIns="0" rIns="0" bIns="0" rtlCol="0" anchor="t">
            <a:spAutoFit/>
          </a:bodyPr>
          <a:lstStyle/>
          <a:p>
            <a:pPr algn="ctr">
              <a:lnSpc>
                <a:spcPts val="5599"/>
              </a:lnSpc>
              <a:spcBef>
                <a:spcPct val="0"/>
              </a:spcBef>
            </a:pPr>
            <a:r>
              <a:rPr lang="en-US" sz="3999" b="1" dirty="0" err="1">
                <a:solidFill>
                  <a:srgbClr val="000000"/>
                </a:solidFill>
                <a:latin typeface="DM Sans Bold"/>
                <a:ea typeface="DM Sans Bold"/>
                <a:cs typeface="DM Sans Bold"/>
                <a:sym typeface="DM Sans Bold"/>
              </a:rPr>
              <a:t>OpenCV</a:t>
            </a:r>
            <a:endParaRPr lang="en-US" sz="3999" b="1" dirty="0">
              <a:solidFill>
                <a:srgbClr val="000000"/>
              </a:solidFill>
              <a:latin typeface="DM Sans Bold"/>
              <a:ea typeface="DM Sans Bold"/>
              <a:cs typeface="DM Sans Bold"/>
              <a:sym typeface="DM Sans Bold"/>
            </a:endParaRPr>
          </a:p>
        </p:txBody>
      </p:sp>
      <p:sp>
        <p:nvSpPr>
          <p:cNvPr id="30" name="TextBox 30"/>
          <p:cNvSpPr txBox="1"/>
          <p:nvPr/>
        </p:nvSpPr>
        <p:spPr>
          <a:xfrm>
            <a:off x="12585991" y="7846320"/>
            <a:ext cx="2747732" cy="682559"/>
          </a:xfrm>
          <a:prstGeom prst="rect">
            <a:avLst/>
          </a:prstGeom>
        </p:spPr>
        <p:txBody>
          <a:bodyPr lIns="0" tIns="0" rIns="0" bIns="0" rtlCol="0" anchor="t">
            <a:spAutoFit/>
          </a:bodyPr>
          <a:lstStyle/>
          <a:p>
            <a:pPr algn="ctr">
              <a:lnSpc>
                <a:spcPts val="5599"/>
              </a:lnSpc>
              <a:spcBef>
                <a:spcPct val="0"/>
              </a:spcBef>
            </a:pPr>
            <a:r>
              <a:rPr lang="en-US" sz="4000" b="1" dirty="0" err="1">
                <a:latin typeface="DM Sans Bold" panose="020B0604020202020204" charset="0"/>
              </a:rPr>
              <a:t>PyAutoGUI</a:t>
            </a:r>
            <a:endParaRPr lang="en-US" sz="3999" b="1" dirty="0">
              <a:solidFill>
                <a:srgbClr val="000000"/>
              </a:solidFill>
              <a:latin typeface="DM Sans Bold" panose="020B0604020202020204" charset="0"/>
              <a:ea typeface="DM Sans Bold"/>
              <a:cs typeface="DM Sans Bold"/>
              <a:sym typeface="DM Sans Bold"/>
            </a:endParaRPr>
          </a:p>
        </p:txBody>
      </p:sp>
      <p:sp>
        <p:nvSpPr>
          <p:cNvPr id="31" name="TextBox 31"/>
          <p:cNvSpPr txBox="1"/>
          <p:nvPr/>
        </p:nvSpPr>
        <p:spPr>
          <a:xfrm>
            <a:off x="8664147" y="7852288"/>
            <a:ext cx="1928029" cy="679450"/>
          </a:xfrm>
          <a:prstGeom prst="rect">
            <a:avLst/>
          </a:prstGeom>
        </p:spPr>
        <p:txBody>
          <a:bodyPr lIns="0" tIns="0" rIns="0" bIns="0" rtlCol="0" anchor="t">
            <a:spAutoFit/>
          </a:bodyPr>
          <a:lstStyle/>
          <a:p>
            <a:pPr algn="ctr">
              <a:lnSpc>
                <a:spcPts val="5599"/>
              </a:lnSpc>
              <a:spcBef>
                <a:spcPct val="0"/>
              </a:spcBef>
            </a:pPr>
            <a:r>
              <a:rPr lang="en-US" sz="3999" b="1" dirty="0">
                <a:solidFill>
                  <a:srgbClr val="000000"/>
                </a:solidFill>
                <a:latin typeface="DM Sans Bold"/>
                <a:ea typeface="DM Sans Bold"/>
                <a:cs typeface="DM Sans Bold"/>
                <a:sym typeface="DM Sans Bold"/>
              </a:rPr>
              <a:t>Python</a:t>
            </a:r>
          </a:p>
        </p:txBody>
      </p:sp>
      <p:sp>
        <p:nvSpPr>
          <p:cNvPr id="32" name="TextBox 32"/>
          <p:cNvSpPr txBox="1"/>
          <p:nvPr/>
        </p:nvSpPr>
        <p:spPr>
          <a:xfrm>
            <a:off x="4391422" y="7810734"/>
            <a:ext cx="2858612" cy="718145"/>
          </a:xfrm>
          <a:prstGeom prst="rect">
            <a:avLst/>
          </a:prstGeom>
        </p:spPr>
        <p:txBody>
          <a:bodyPr wrap="square" lIns="0" tIns="0" rIns="0" bIns="0" rtlCol="0" anchor="t">
            <a:spAutoFit/>
          </a:bodyPr>
          <a:lstStyle/>
          <a:p>
            <a:pPr algn="ctr">
              <a:lnSpc>
                <a:spcPts val="5599"/>
              </a:lnSpc>
              <a:spcBef>
                <a:spcPct val="0"/>
              </a:spcBef>
            </a:pPr>
            <a:r>
              <a:rPr lang="en-US" sz="3999" b="1" dirty="0" err="1">
                <a:solidFill>
                  <a:srgbClr val="000000"/>
                </a:solidFill>
                <a:latin typeface="DM Sans Bold"/>
                <a:ea typeface="DM Sans Bold"/>
                <a:cs typeface="DM Sans Bold"/>
                <a:sym typeface="DM Sans Bold"/>
              </a:rPr>
              <a:t>Mediapipe</a:t>
            </a:r>
            <a:endParaRPr lang="en-US" sz="3999" b="1" dirty="0">
              <a:solidFill>
                <a:srgbClr val="000000"/>
              </a:solidFill>
              <a:latin typeface="DM Sans Bold"/>
              <a:ea typeface="DM Sans Bold"/>
              <a:cs typeface="DM Sans Bold"/>
              <a:sym typeface="DM Sans Bold"/>
            </a:endParaRPr>
          </a:p>
        </p:txBody>
      </p:sp>
      <p:pic>
        <p:nvPicPr>
          <p:cNvPr id="38" name="Picture 37"/>
          <p:cNvPicPr>
            <a:picLocks noChangeAspect="1"/>
          </p:cNvPicPr>
          <p:nvPr/>
        </p:nvPicPr>
        <p:blipFill>
          <a:blip r:embed="rId20"/>
          <a:stretch>
            <a:fillRect/>
          </a:stretch>
        </p:blipFill>
        <p:spPr>
          <a:xfrm>
            <a:off x="1255065" y="5437923"/>
            <a:ext cx="2446057" cy="2149566"/>
          </a:xfrm>
          <a:prstGeom prst="rect">
            <a:avLst/>
          </a:prstGeom>
        </p:spPr>
      </p:pic>
      <p:pic>
        <p:nvPicPr>
          <p:cNvPr id="39" name="Picture 38"/>
          <p:cNvPicPr>
            <a:picLocks noChangeAspect="1"/>
          </p:cNvPicPr>
          <p:nvPr/>
        </p:nvPicPr>
        <p:blipFill>
          <a:blip r:embed="rId21"/>
          <a:stretch>
            <a:fillRect/>
          </a:stretch>
        </p:blipFill>
        <p:spPr>
          <a:xfrm>
            <a:off x="4619386" y="5452754"/>
            <a:ext cx="2301888" cy="2194824"/>
          </a:xfrm>
          <a:prstGeom prst="rect">
            <a:avLst/>
          </a:prstGeom>
        </p:spPr>
      </p:pic>
      <p:sp>
        <p:nvSpPr>
          <p:cNvPr id="41" name="Freeform 26"/>
          <p:cNvSpPr/>
          <p:nvPr/>
        </p:nvSpPr>
        <p:spPr>
          <a:xfrm>
            <a:off x="12734837" y="5358336"/>
            <a:ext cx="2450043" cy="2383659"/>
          </a:xfrm>
          <a:custGeom>
            <a:avLst/>
            <a:gdLst/>
            <a:ahLst/>
            <a:cxnLst/>
            <a:rect l="l" t="t" r="r" b="b"/>
            <a:pathLst>
              <a:path w="2383659" h="2383659">
                <a:moveTo>
                  <a:pt x="0" y="0"/>
                </a:moveTo>
                <a:lnTo>
                  <a:pt x="2383659" y="0"/>
                </a:lnTo>
                <a:lnTo>
                  <a:pt x="2383659" y="2383659"/>
                </a:lnTo>
                <a:lnTo>
                  <a:pt x="0" y="2383659"/>
                </a:lnTo>
                <a:lnTo>
                  <a:pt x="0" y="0"/>
                </a:lnTo>
                <a:close/>
              </a:path>
            </a:pathLst>
          </a:custGeom>
          <a:blipFill>
            <a:blip r:embed="rId19"/>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5" name="Freeform 5"/>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a:ln cap="sq">
            <a:noFill/>
            <a:prstDash val="solid"/>
            <a:miter/>
          </a:ln>
        </p:spPr>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a:ln cap="sq">
            <a:noFill/>
            <a:prstDash val="solid"/>
            <a:miter/>
          </a:ln>
        </p:spPr>
      </p:sp>
      <p:sp>
        <p:nvSpPr>
          <p:cNvPr id="7" name="Freeform 7"/>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 xmlns:asvg="http://schemas.microsoft.com/office/drawing/2016/SVG/main" r:embed="rId12"/>
                </a:ext>
              </a:extLst>
            </a:blip>
            <a:stretch>
              <a:fillRect/>
            </a:stretch>
          </a:blipFill>
          <a:ln cap="sq">
            <a:noFill/>
            <a:prstDash val="solid"/>
            <a:miter/>
          </a:ln>
        </p:spPr>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 xmlns:asvg="http://schemas.microsoft.com/office/drawing/2016/SVG/main" r:embed="rId14"/>
                </a:ext>
              </a:extLst>
            </a:blip>
            <a:stretch>
              <a:fillRect/>
            </a:stretch>
          </a:blipFill>
          <a:ln cap="sq">
            <a:noFill/>
            <a:prstDash val="solid"/>
            <a:miter/>
          </a:ln>
        </p:spPr>
      </p:sp>
      <p:sp>
        <p:nvSpPr>
          <p:cNvPr id="9" name="Freeform 9"/>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 xmlns:asvg="http://schemas.microsoft.com/office/drawing/2016/SVG/main" r:embed="rId16"/>
                </a:ext>
              </a:extLst>
            </a:blip>
            <a:stretch>
              <a:fillRect/>
            </a:stretch>
          </a:blipFill>
          <a:ln cap="sq">
            <a:noFill/>
            <a:prstDash val="solid"/>
            <a:miter/>
          </a:ln>
        </p:spPr>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 xmlns:asvg="http://schemas.microsoft.com/office/drawing/2016/SVG/main" r:embed="rId18"/>
                </a:ext>
              </a:extLst>
            </a:blip>
            <a:stretch>
              <a:fillRect/>
            </a:stretch>
          </a:blipFill>
          <a:ln cap="sq">
            <a:noFill/>
            <a:prstDash val="solid"/>
            <a:miter/>
          </a:ln>
        </p:spPr>
      </p:sp>
      <p:sp>
        <p:nvSpPr>
          <p:cNvPr id="11" name="Freeform 11"/>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 xmlns:asvg="http://schemas.microsoft.com/office/drawing/2016/SVG/main" r:embed="rId20"/>
                </a:ext>
              </a:extLst>
            </a:blip>
            <a:stretch>
              <a:fillRect/>
            </a:stretch>
          </a:blipFill>
          <a:ln cap="sq">
            <a:noFill/>
            <a:prstDash val="solid"/>
            <a:miter/>
          </a:ln>
        </p:spPr>
      </p:sp>
      <p:sp>
        <p:nvSpPr>
          <p:cNvPr id="12" name="Freeform 12"/>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 xmlns:asvg="http://schemas.microsoft.com/office/drawing/2016/SVG/main" r:embed="rId22"/>
                </a:ext>
              </a:extLst>
            </a:blip>
            <a:stretch>
              <a:fillRect/>
            </a:stretch>
          </a:blipFill>
          <a:ln cap="sq">
            <a:noFill/>
            <a:prstDash val="solid"/>
            <a:miter/>
          </a:ln>
        </p:spPr>
      </p:sp>
      <p:sp>
        <p:nvSpPr>
          <p:cNvPr id="13" name="Freeform 13"/>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 xmlns:asvg="http://schemas.microsoft.com/office/drawing/2016/SVG/main" r:embed="rId24"/>
                </a:ext>
              </a:extLst>
            </a:blip>
            <a:stretch>
              <a:fillRect/>
            </a:stretch>
          </a:blipFill>
          <a:ln cap="sq">
            <a:noFill/>
            <a:prstDash val="solid"/>
            <a:miter/>
          </a:ln>
        </p:spPr>
      </p:sp>
      <p:sp>
        <p:nvSpPr>
          <p:cNvPr id="14" name="Freeform 14"/>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5">
              <a:extLst>
                <a:ext uri="{96DAC541-7B7A-43D3-8B79-37D633B846F1}">
                  <asvg:svgBlip xmlns="" xmlns:asvg="http://schemas.microsoft.com/office/drawing/2016/SVG/main" r:embed="rId26"/>
                </a:ext>
              </a:extLst>
            </a:blip>
            <a:stretch>
              <a:fillRect/>
            </a:stretch>
          </a:blipFill>
          <a:ln cap="sq">
            <a:noFill/>
            <a:prstDash val="solid"/>
            <a:miter/>
          </a:ln>
        </p:spPr>
      </p:sp>
      <p:sp>
        <p:nvSpPr>
          <p:cNvPr id="15" name="Freeform 15"/>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7">
              <a:extLst>
                <a:ext uri="{96DAC541-7B7A-43D3-8B79-37D633B846F1}">
                  <asvg:svgBlip xmlns="" xmlns:asvg="http://schemas.microsoft.com/office/drawing/2016/SVG/main" r:embed="rId28"/>
                </a:ext>
              </a:extLst>
            </a:blip>
            <a:stretch>
              <a:fillRect/>
            </a:stretch>
          </a:blipFill>
          <a:ln cap="sq">
            <a:noFill/>
            <a:prstDash val="solid"/>
            <a:miter/>
          </a:ln>
        </p:spPr>
      </p:sp>
      <p:sp>
        <p:nvSpPr>
          <p:cNvPr id="16" name="TextBox 16"/>
          <p:cNvSpPr txBox="1"/>
          <p:nvPr/>
        </p:nvSpPr>
        <p:spPr>
          <a:xfrm>
            <a:off x="3688802" y="3824729"/>
            <a:ext cx="10910396" cy="1754786"/>
          </a:xfrm>
          <a:prstGeom prst="rect">
            <a:avLst/>
          </a:prstGeom>
        </p:spPr>
        <p:txBody>
          <a:bodyPr lIns="0" tIns="0" rIns="0" bIns="0" rtlCol="0" anchor="t">
            <a:spAutoFit/>
          </a:bodyPr>
          <a:lstStyle/>
          <a:p>
            <a:pPr algn="ctr">
              <a:lnSpc>
                <a:spcPts val="12699"/>
              </a:lnSpc>
            </a:pPr>
            <a:r>
              <a:rPr lang="en-US" sz="14597" b="1">
                <a:solidFill>
                  <a:srgbClr val="000000"/>
                </a:solidFill>
                <a:latin typeface="DM Sans Bold"/>
                <a:ea typeface="DM Sans Bold"/>
                <a:cs typeface="DM Sans Bold"/>
                <a:sym typeface="DM Sans Bold"/>
              </a:rPr>
              <a:t>Thank you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a:ln cap="sq">
            <a:noFill/>
            <a:prstDash val="solid"/>
            <a:miter/>
          </a:ln>
        </p:spPr>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a:ln cap="sq">
            <a:noFill/>
            <a:prstDash val="solid"/>
            <a:miter/>
          </a:ln>
        </p:spPr>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a:ln cap="sq">
            <a:noFill/>
            <a:prstDash val="solid"/>
            <a:miter/>
          </a:ln>
        </p:spPr>
      </p:sp>
      <p:sp>
        <p:nvSpPr>
          <p:cNvPr id="6" name="Freeform 6"/>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a:ln cap="sq">
            <a:noFill/>
            <a:prstDash val="solid"/>
            <a:miter/>
          </a:ln>
        </p:spPr>
      </p:sp>
      <p:sp>
        <p:nvSpPr>
          <p:cNvPr id="7" name="Freeform 7"/>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 xmlns:asvg="http://schemas.microsoft.com/office/drawing/2016/SVG/main" r:embed="rId12"/>
                </a:ext>
              </a:extLst>
            </a:blip>
            <a:stretch>
              <a:fillRect/>
            </a:stretch>
          </a:blipFill>
          <a:ln cap="sq">
            <a:noFill/>
            <a:prstDash val="solid"/>
            <a:miter/>
          </a:ln>
        </p:spPr>
      </p:sp>
      <p:sp>
        <p:nvSpPr>
          <p:cNvPr id="8" name="TextBox 8"/>
          <p:cNvSpPr txBox="1"/>
          <p:nvPr/>
        </p:nvSpPr>
        <p:spPr>
          <a:xfrm>
            <a:off x="5565944" y="982201"/>
            <a:ext cx="7156111" cy="1177290"/>
          </a:xfrm>
          <a:prstGeom prst="rect">
            <a:avLst/>
          </a:prstGeom>
        </p:spPr>
        <p:txBody>
          <a:bodyPr lIns="0" tIns="0" rIns="0" bIns="0" rtlCol="0" anchor="t">
            <a:spAutoFit/>
          </a:bodyPr>
          <a:lstStyle/>
          <a:p>
            <a:pPr algn="l">
              <a:lnSpc>
                <a:spcPts val="8730"/>
              </a:lnSpc>
            </a:pPr>
            <a:r>
              <a:rPr lang="en-US" sz="9000" b="1">
                <a:solidFill>
                  <a:srgbClr val="000000"/>
                </a:solidFill>
                <a:latin typeface="DM Sans Bold"/>
                <a:ea typeface="DM Sans Bold"/>
                <a:cs typeface="DM Sans Bold"/>
                <a:sym typeface="DM Sans Bold"/>
              </a:rPr>
              <a:t>Introduction</a:t>
            </a:r>
          </a:p>
        </p:txBody>
      </p:sp>
      <p:sp>
        <p:nvSpPr>
          <p:cNvPr id="9" name="TextBox 9"/>
          <p:cNvSpPr txBox="1"/>
          <p:nvPr/>
        </p:nvSpPr>
        <p:spPr>
          <a:xfrm>
            <a:off x="1531989" y="3031418"/>
            <a:ext cx="15096303" cy="2462213"/>
          </a:xfrm>
          <a:prstGeom prst="rect">
            <a:avLst/>
          </a:prstGeom>
        </p:spPr>
        <p:txBody>
          <a:bodyPr lIns="0" tIns="0" rIns="0" bIns="0" rtlCol="0" anchor="t">
            <a:spAutoFit/>
          </a:bodyPr>
          <a:lstStyle/>
          <a:p>
            <a:pPr lvl="0">
              <a:lnSpc>
                <a:spcPts val="3212"/>
              </a:lnSpc>
              <a:spcBef>
                <a:spcPct val="0"/>
              </a:spcBef>
            </a:pPr>
            <a:r>
              <a:rPr lang="en-US" sz="2800" dirty="0"/>
              <a:t>The Virtual Mouse project aims to replace traditional mouse interactions with hand gestures, providing a touchless interface. By utilizing computer vision techniques and machine learning, specifically hand tracking through </a:t>
            </a:r>
            <a:r>
              <a:rPr lang="en-US" sz="2800" dirty="0" err="1"/>
              <a:t>Mediapipe</a:t>
            </a:r>
            <a:r>
              <a:rPr lang="en-US" sz="2800" dirty="0"/>
              <a:t>, this system allows users to control the cursor and perform mouse functions such as clicks, double-clicks, and drag without physically touching the mouse. The project is highly relevant in modern times where touchless technologies are gaining importance in various applications, especially in pandemic scenarios, healthcare, and accessibility solutions.</a:t>
            </a:r>
            <a:endParaRPr lang="en-US" sz="2400" spc="142" dirty="0">
              <a:solidFill>
                <a:srgbClr val="000000"/>
              </a:solidFill>
              <a:latin typeface="Open Sans 1"/>
              <a:ea typeface="Open Sans 1"/>
              <a:cs typeface="Open Sans 1"/>
              <a:sym typeface="Open Sans 1"/>
            </a:endParaRPr>
          </a:p>
        </p:txBody>
      </p:sp>
      <p:sp>
        <p:nvSpPr>
          <p:cNvPr id="10" name="Freeform 10"/>
          <p:cNvSpPr/>
          <p:nvPr/>
        </p:nvSpPr>
        <p:spPr>
          <a:xfrm>
            <a:off x="6682551" y="5676900"/>
            <a:ext cx="4795179" cy="4139719"/>
          </a:xfrm>
          <a:custGeom>
            <a:avLst/>
            <a:gdLst/>
            <a:ahLst/>
            <a:cxnLst/>
            <a:rect l="l" t="t" r="r" b="b"/>
            <a:pathLst>
              <a:path w="4795179" h="4673119">
                <a:moveTo>
                  <a:pt x="0" y="0"/>
                </a:moveTo>
                <a:lnTo>
                  <a:pt x="4795178" y="0"/>
                </a:lnTo>
                <a:lnTo>
                  <a:pt x="4795178" y="4673119"/>
                </a:lnTo>
                <a:lnTo>
                  <a:pt x="0" y="4673119"/>
                </a:lnTo>
                <a:lnTo>
                  <a:pt x="0" y="0"/>
                </a:lnTo>
                <a:close/>
              </a:path>
            </a:pathLst>
          </a:custGeom>
          <a:blipFill>
            <a:blip r:embed="rId13">
              <a:extLst>
                <a:ext uri="{96DAC541-7B7A-43D3-8B79-37D633B846F1}">
                  <asvg:svgBlip xmlns="" xmlns:asvg="http://schemas.microsoft.com/office/drawing/2016/SVG/main" r:embed="rId14"/>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798350" y="-244054"/>
            <a:ext cx="4208573" cy="4247184"/>
          </a:xfrm>
          <a:custGeom>
            <a:avLst/>
            <a:gdLst/>
            <a:ahLst/>
            <a:cxnLst/>
            <a:rect l="l" t="t" r="r" b="b"/>
            <a:pathLst>
              <a:path w="4208573" h="4247184">
                <a:moveTo>
                  <a:pt x="0" y="0"/>
                </a:moveTo>
                <a:lnTo>
                  <a:pt x="4208573" y="0"/>
                </a:lnTo>
                <a:lnTo>
                  <a:pt x="4208573" y="4247184"/>
                </a:lnTo>
                <a:lnTo>
                  <a:pt x="0" y="424718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a:ln cap="sq">
            <a:noFill/>
            <a:prstDash val="solid"/>
            <a:miter/>
          </a:ln>
        </p:spPr>
      </p:sp>
      <p:sp>
        <p:nvSpPr>
          <p:cNvPr id="4" name="TextBox 4"/>
          <p:cNvSpPr txBox="1"/>
          <p:nvPr/>
        </p:nvSpPr>
        <p:spPr>
          <a:xfrm>
            <a:off x="1504950" y="2070038"/>
            <a:ext cx="8092094" cy="1177290"/>
          </a:xfrm>
          <a:prstGeom prst="rect">
            <a:avLst/>
          </a:prstGeom>
        </p:spPr>
        <p:txBody>
          <a:bodyPr lIns="0" tIns="0" rIns="0" bIns="0" rtlCol="0" anchor="t">
            <a:spAutoFit/>
          </a:bodyPr>
          <a:lstStyle/>
          <a:p>
            <a:pPr algn="l">
              <a:lnSpc>
                <a:spcPts val="8730"/>
              </a:lnSpc>
            </a:pPr>
            <a:r>
              <a:rPr lang="en-US" sz="9000" b="1">
                <a:solidFill>
                  <a:srgbClr val="000000"/>
                </a:solidFill>
                <a:latin typeface="DM Sans Bold"/>
                <a:ea typeface="DM Sans Bold"/>
                <a:cs typeface="DM Sans Bold"/>
                <a:sym typeface="DM Sans Bold"/>
              </a:rPr>
              <a:t>Objective</a:t>
            </a:r>
          </a:p>
        </p:txBody>
      </p:sp>
      <p:sp>
        <p:nvSpPr>
          <p:cNvPr id="5" name="TextBox 5"/>
          <p:cNvSpPr txBox="1"/>
          <p:nvPr/>
        </p:nvSpPr>
        <p:spPr>
          <a:xfrm>
            <a:off x="990600" y="3875279"/>
            <a:ext cx="9866487" cy="4739759"/>
          </a:xfrm>
          <a:prstGeom prst="rect">
            <a:avLst/>
          </a:prstGeom>
        </p:spPr>
        <p:txBody>
          <a:bodyPr wrap="square" lIns="0" tIns="0" rIns="0" bIns="0" rtlCol="0" anchor="t">
            <a:spAutoFit/>
          </a:bodyPr>
          <a:lstStyle/>
          <a:p>
            <a:r>
              <a:rPr lang="en-US" sz="2800" dirty="0"/>
              <a:t>The primary objective of this project is to develop a virtual mouse system that detects hand gestures in real time and translates them into mouse events. The specific goals include:</a:t>
            </a:r>
          </a:p>
          <a:p>
            <a:r>
              <a:rPr lang="en-US" sz="2800" dirty="0"/>
              <a:t>Implement permission to open webcam.</a:t>
            </a:r>
          </a:p>
          <a:p>
            <a:r>
              <a:rPr lang="en-US" sz="2800" dirty="0"/>
              <a:t>Implement single hand detection.</a:t>
            </a:r>
          </a:p>
          <a:p>
            <a:r>
              <a:rPr lang="en-US" sz="2800" dirty="0"/>
              <a:t>Implement hand tracking and gesture recognition using </a:t>
            </a:r>
            <a:r>
              <a:rPr lang="en-US" sz="2800" dirty="0" err="1"/>
              <a:t>Mediapipe</a:t>
            </a:r>
            <a:r>
              <a:rPr lang="en-US" sz="2800" dirty="0"/>
              <a:t>.</a:t>
            </a:r>
          </a:p>
          <a:p>
            <a:r>
              <a:rPr lang="en-US" sz="2800" dirty="0"/>
              <a:t>Enable mouse movement through index finger gestures.</a:t>
            </a:r>
          </a:p>
          <a:p>
            <a:r>
              <a:rPr lang="en-US" sz="2800" dirty="0"/>
              <a:t>Facilitate single and double-click actions using thumb and finger gestures.</a:t>
            </a:r>
          </a:p>
          <a:p>
            <a:r>
              <a:rPr lang="en-US" sz="2800" dirty="0"/>
              <a:t>Detect gestures for special functions such as closing the application with a "thumbs-up" gesture.</a:t>
            </a:r>
          </a:p>
        </p:txBody>
      </p:sp>
      <p:sp>
        <p:nvSpPr>
          <p:cNvPr id="6" name="Freeform 6"/>
          <p:cNvSpPr/>
          <p:nvPr/>
        </p:nvSpPr>
        <p:spPr>
          <a:xfrm>
            <a:off x="10078075" y="1267971"/>
            <a:ext cx="4208573" cy="4247184"/>
          </a:xfrm>
          <a:custGeom>
            <a:avLst/>
            <a:gdLst/>
            <a:ahLst/>
            <a:cxnLst/>
            <a:rect l="l" t="t" r="r" b="b"/>
            <a:pathLst>
              <a:path w="4208573" h="4247184">
                <a:moveTo>
                  <a:pt x="0" y="0"/>
                </a:moveTo>
                <a:lnTo>
                  <a:pt x="4208574" y="0"/>
                </a:lnTo>
                <a:lnTo>
                  <a:pt x="4208574" y="4247184"/>
                </a:lnTo>
                <a:lnTo>
                  <a:pt x="0" y="424718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a:ln cap="sq">
            <a:noFill/>
            <a:prstDash val="solid"/>
            <a:miter/>
          </a:ln>
        </p:spPr>
      </p:sp>
      <p:sp>
        <p:nvSpPr>
          <p:cNvPr id="7" name="Freeform 7"/>
          <p:cNvSpPr/>
          <p:nvPr/>
        </p:nvSpPr>
        <p:spPr>
          <a:xfrm>
            <a:off x="10857087" y="1879538"/>
            <a:ext cx="5956731" cy="6527925"/>
          </a:xfrm>
          <a:custGeom>
            <a:avLst/>
            <a:gdLst/>
            <a:ahLst/>
            <a:cxnLst/>
            <a:rect l="l" t="t" r="r" b="b"/>
            <a:pathLst>
              <a:path w="5956731" h="6527925">
                <a:moveTo>
                  <a:pt x="0" y="0"/>
                </a:moveTo>
                <a:lnTo>
                  <a:pt x="5956731" y="0"/>
                </a:lnTo>
                <a:lnTo>
                  <a:pt x="5956731" y="6527924"/>
                </a:lnTo>
                <a:lnTo>
                  <a:pt x="0" y="6527924"/>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rot="-5282649">
            <a:off x="14504428" y="-1582597"/>
            <a:ext cx="7567145" cy="2582288"/>
          </a:xfrm>
          <a:custGeom>
            <a:avLst/>
            <a:gdLst/>
            <a:ahLst/>
            <a:cxnLst/>
            <a:rect l="l" t="t" r="r" b="b"/>
            <a:pathLst>
              <a:path w="7567145" h="2582288">
                <a:moveTo>
                  <a:pt x="0" y="0"/>
                </a:moveTo>
                <a:lnTo>
                  <a:pt x="7567144" y="0"/>
                </a:lnTo>
                <a:lnTo>
                  <a:pt x="7567144" y="2582288"/>
                </a:lnTo>
                <a:lnTo>
                  <a:pt x="0" y="2582288"/>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a:ln cap="sq">
            <a:noFill/>
            <a:prstDash val="solid"/>
            <a:miter/>
          </a:ln>
        </p:spPr>
      </p:sp>
      <p:sp>
        <p:nvSpPr>
          <p:cNvPr id="4" name="TextBox 4"/>
          <p:cNvSpPr txBox="1"/>
          <p:nvPr/>
        </p:nvSpPr>
        <p:spPr>
          <a:xfrm>
            <a:off x="1028700" y="3054571"/>
            <a:ext cx="9378942" cy="5514330"/>
          </a:xfrm>
          <a:prstGeom prst="rect">
            <a:avLst/>
          </a:prstGeom>
        </p:spPr>
        <p:txBody>
          <a:bodyPr lIns="0" tIns="0" rIns="0" bIns="0" rtlCol="0" anchor="t">
            <a:spAutoFit/>
          </a:bodyPr>
          <a:lstStyle/>
          <a:p>
            <a:pPr algn="just">
              <a:lnSpc>
                <a:spcPts val="4339"/>
              </a:lnSpc>
            </a:pPr>
            <a:r>
              <a:rPr lang="en-US" sz="3099" b="1" dirty="0">
                <a:solidFill>
                  <a:srgbClr val="000000"/>
                </a:solidFill>
                <a:latin typeface="Open Sans 2 Bold"/>
                <a:ea typeface="Open Sans 2 Bold"/>
                <a:cs typeface="Open Sans 2 Bold"/>
                <a:sym typeface="Open Sans 2 Bold"/>
              </a:rPr>
              <a:t>1. Webcam Access:</a:t>
            </a:r>
          </a:p>
          <a:p>
            <a:pPr marL="457200" indent="-457200" algn="just">
              <a:lnSpc>
                <a:spcPts val="4339"/>
              </a:lnSpc>
              <a:buFont typeface="Arial" panose="020B0604020202020204" pitchFamily="34" charset="0"/>
              <a:buChar char="•"/>
            </a:pPr>
            <a:r>
              <a:rPr lang="en-US" sz="3099" dirty="0">
                <a:solidFill>
                  <a:srgbClr val="000000"/>
                </a:solidFill>
                <a:latin typeface="Open Sans 2"/>
                <a:ea typeface="Open Sans 2"/>
                <a:cs typeface="Open Sans 2"/>
                <a:sym typeface="Open Sans 2"/>
              </a:rPr>
              <a:t>Capture real time video feed using </a:t>
            </a:r>
            <a:r>
              <a:rPr lang="en-US" sz="3099" dirty="0" err="1">
                <a:solidFill>
                  <a:srgbClr val="000000"/>
                </a:solidFill>
                <a:latin typeface="Open Sans 2"/>
                <a:ea typeface="Open Sans 2"/>
                <a:cs typeface="Open Sans 2"/>
                <a:sym typeface="Open Sans 2"/>
              </a:rPr>
              <a:t>OpenCV</a:t>
            </a:r>
            <a:r>
              <a:rPr lang="en-US" sz="3099" dirty="0">
                <a:solidFill>
                  <a:srgbClr val="000000"/>
                </a:solidFill>
                <a:latin typeface="Open Sans 2"/>
                <a:ea typeface="Open Sans 2"/>
                <a:cs typeface="Open Sans 2"/>
                <a:sym typeface="Open Sans 2"/>
              </a:rPr>
              <a:t>.</a:t>
            </a:r>
          </a:p>
          <a:p>
            <a:pPr marL="457200" indent="-457200" algn="just">
              <a:lnSpc>
                <a:spcPts val="4339"/>
              </a:lnSpc>
              <a:buFont typeface="Arial" panose="020B0604020202020204" pitchFamily="34" charset="0"/>
              <a:buChar char="•"/>
            </a:pPr>
            <a:r>
              <a:rPr lang="en-US" sz="3099" dirty="0">
                <a:solidFill>
                  <a:srgbClr val="000000"/>
                </a:solidFill>
                <a:latin typeface="Open Sans 2"/>
                <a:ea typeface="Open Sans 2"/>
                <a:cs typeface="Open Sans 2"/>
                <a:sym typeface="Open Sans 2"/>
              </a:rPr>
              <a:t>Flip the captured frame for a more natural, mirrored interaction.</a:t>
            </a:r>
          </a:p>
          <a:p>
            <a:pPr algn="just">
              <a:lnSpc>
                <a:spcPts val="4339"/>
              </a:lnSpc>
            </a:pPr>
            <a:r>
              <a:rPr lang="en-US" sz="3099" b="1" dirty="0">
                <a:solidFill>
                  <a:srgbClr val="000000"/>
                </a:solidFill>
                <a:latin typeface="Open Sans 2 Bold"/>
                <a:ea typeface="Open Sans 2 Bold"/>
                <a:cs typeface="Open Sans 2 Bold"/>
                <a:sym typeface="Open Sans 2 Bold"/>
              </a:rPr>
              <a:t> 2. Hand Detection and Tracking: </a:t>
            </a:r>
          </a:p>
          <a:p>
            <a:pPr marL="457200" indent="-457200" algn="just">
              <a:lnSpc>
                <a:spcPts val="4339"/>
              </a:lnSpc>
              <a:buFont typeface="Arial" panose="020B0604020202020204" pitchFamily="34" charset="0"/>
              <a:buChar char="•"/>
            </a:pPr>
            <a:r>
              <a:rPr lang="en-US" sz="3099" dirty="0">
                <a:solidFill>
                  <a:srgbClr val="000000"/>
                </a:solidFill>
                <a:latin typeface="Open Sans 2"/>
                <a:ea typeface="Open Sans 2"/>
                <a:cs typeface="Open Sans 2"/>
                <a:sym typeface="Open Sans 2"/>
              </a:rPr>
              <a:t> Use </a:t>
            </a:r>
            <a:r>
              <a:rPr lang="en-US" sz="3099" dirty="0" err="1">
                <a:solidFill>
                  <a:srgbClr val="000000"/>
                </a:solidFill>
                <a:latin typeface="Open Sans 2"/>
                <a:ea typeface="Open Sans 2"/>
                <a:cs typeface="Open Sans 2"/>
                <a:sym typeface="Open Sans 2"/>
              </a:rPr>
              <a:t>Mediapipe’s</a:t>
            </a:r>
            <a:r>
              <a:rPr lang="en-US" sz="3099" dirty="0">
                <a:solidFill>
                  <a:srgbClr val="000000"/>
                </a:solidFill>
                <a:latin typeface="Open Sans 2"/>
                <a:ea typeface="Open Sans 2"/>
                <a:cs typeface="Open Sans 2"/>
                <a:sym typeface="Open Sans 2"/>
              </a:rPr>
              <a:t> hand tracking solution to detect and track hand landmarks.</a:t>
            </a:r>
          </a:p>
          <a:p>
            <a:pPr marL="457200" indent="-457200" algn="just">
              <a:lnSpc>
                <a:spcPts val="4339"/>
              </a:lnSpc>
              <a:buFont typeface="Arial" panose="020B0604020202020204" pitchFamily="34" charset="0"/>
              <a:buChar char="•"/>
            </a:pPr>
            <a:r>
              <a:rPr lang="en-US" sz="3099" dirty="0">
                <a:solidFill>
                  <a:srgbClr val="000000"/>
                </a:solidFill>
                <a:latin typeface="Open Sans 2"/>
                <a:ea typeface="Open Sans 2"/>
                <a:cs typeface="Open Sans 2"/>
                <a:sym typeface="Open Sans 2"/>
              </a:rPr>
              <a:t>Process the frame in RGB color space and analyze hand gestures based on the positions of fingertips and thumb.</a:t>
            </a:r>
          </a:p>
        </p:txBody>
      </p:sp>
      <p:sp>
        <p:nvSpPr>
          <p:cNvPr id="5" name="TextBox 5"/>
          <p:cNvSpPr txBox="1"/>
          <p:nvPr/>
        </p:nvSpPr>
        <p:spPr>
          <a:xfrm>
            <a:off x="5370992" y="1219200"/>
            <a:ext cx="7546017" cy="1177290"/>
          </a:xfrm>
          <a:prstGeom prst="rect">
            <a:avLst/>
          </a:prstGeom>
        </p:spPr>
        <p:txBody>
          <a:bodyPr lIns="0" tIns="0" rIns="0" bIns="0" rtlCol="0" anchor="t">
            <a:spAutoFit/>
          </a:bodyPr>
          <a:lstStyle/>
          <a:p>
            <a:pPr algn="l">
              <a:lnSpc>
                <a:spcPts val="8730"/>
              </a:lnSpc>
            </a:pPr>
            <a:r>
              <a:rPr lang="en-US" sz="9000" b="1">
                <a:solidFill>
                  <a:srgbClr val="000000"/>
                </a:solidFill>
                <a:latin typeface="DM Sans Bold"/>
                <a:ea typeface="DM Sans Bold"/>
                <a:cs typeface="DM Sans Bold"/>
                <a:sym typeface="DM Sans Bold"/>
              </a:rPr>
              <a:t>Methodology</a:t>
            </a:r>
          </a:p>
        </p:txBody>
      </p:sp>
      <p:sp>
        <p:nvSpPr>
          <p:cNvPr id="6" name="Freeform 6"/>
          <p:cNvSpPr/>
          <p:nvPr/>
        </p:nvSpPr>
        <p:spPr>
          <a:xfrm rot="-5282649">
            <a:off x="10719209" y="4246885"/>
            <a:ext cx="7567145" cy="2582288"/>
          </a:xfrm>
          <a:custGeom>
            <a:avLst/>
            <a:gdLst/>
            <a:ahLst/>
            <a:cxnLst/>
            <a:rect l="l" t="t" r="r" b="b"/>
            <a:pathLst>
              <a:path w="7567145" h="2582288">
                <a:moveTo>
                  <a:pt x="0" y="0"/>
                </a:moveTo>
                <a:lnTo>
                  <a:pt x="7567145" y="0"/>
                </a:lnTo>
                <a:lnTo>
                  <a:pt x="7567145" y="2582288"/>
                </a:lnTo>
                <a:lnTo>
                  <a:pt x="0" y="2582288"/>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a:ln cap="sq">
            <a:noFill/>
            <a:prstDash val="solid"/>
            <a:miter/>
          </a:ln>
        </p:spPr>
      </p:sp>
      <p:sp>
        <p:nvSpPr>
          <p:cNvPr id="7" name="Freeform 7"/>
          <p:cNvSpPr/>
          <p:nvPr/>
        </p:nvSpPr>
        <p:spPr>
          <a:xfrm>
            <a:off x="11746263" y="2432092"/>
            <a:ext cx="5513037" cy="6211873"/>
          </a:xfrm>
          <a:custGeom>
            <a:avLst/>
            <a:gdLst/>
            <a:ahLst/>
            <a:cxnLst/>
            <a:rect l="l" t="t" r="r" b="b"/>
            <a:pathLst>
              <a:path w="5513037" h="6211873">
                <a:moveTo>
                  <a:pt x="0" y="0"/>
                </a:moveTo>
                <a:lnTo>
                  <a:pt x="5513037" y="0"/>
                </a:lnTo>
                <a:lnTo>
                  <a:pt x="5513037" y="6211873"/>
                </a:lnTo>
                <a:lnTo>
                  <a:pt x="0" y="6211873"/>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9"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rot="-5282649">
            <a:off x="15209670" y="-2254257"/>
            <a:ext cx="7567145" cy="2582288"/>
          </a:xfrm>
          <a:custGeom>
            <a:avLst/>
            <a:gdLst/>
            <a:ahLst/>
            <a:cxnLst/>
            <a:rect l="l" t="t" r="r" b="b"/>
            <a:pathLst>
              <a:path w="7567145" h="2582288">
                <a:moveTo>
                  <a:pt x="0" y="0"/>
                </a:moveTo>
                <a:lnTo>
                  <a:pt x="7567145" y="0"/>
                </a:lnTo>
                <a:lnTo>
                  <a:pt x="7567145" y="2582289"/>
                </a:lnTo>
                <a:lnTo>
                  <a:pt x="0" y="2582289"/>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a:ln cap="sq">
            <a:noFill/>
            <a:prstDash val="solid"/>
            <a:miter/>
          </a:ln>
        </p:spPr>
      </p:sp>
      <p:sp>
        <p:nvSpPr>
          <p:cNvPr id="4" name="TextBox 4"/>
          <p:cNvSpPr txBox="1"/>
          <p:nvPr/>
        </p:nvSpPr>
        <p:spPr>
          <a:xfrm>
            <a:off x="674685" y="2540066"/>
            <a:ext cx="12230448" cy="7448193"/>
          </a:xfrm>
          <a:prstGeom prst="rect">
            <a:avLst/>
          </a:prstGeom>
        </p:spPr>
        <p:txBody>
          <a:bodyPr wrap="square" lIns="0" tIns="0" rIns="0" bIns="0" rtlCol="0" anchor="t">
            <a:spAutoFit/>
          </a:bodyPr>
          <a:lstStyle/>
          <a:p>
            <a:pPr algn="just"/>
            <a:r>
              <a:rPr lang="en-US" sz="3200" b="1" dirty="0">
                <a:latin typeface="Open Sans 2 Bold" panose="020B0604020202020204" charset="0"/>
                <a:ea typeface="Open Sans 2 Bold" panose="020B0604020202020204" charset="0"/>
                <a:cs typeface="Open Sans 2 Bold" panose="020B0604020202020204" charset="0"/>
              </a:rPr>
              <a:t>3. Gesture Recognition</a:t>
            </a:r>
            <a:r>
              <a:rPr lang="en-US" sz="3200" dirty="0">
                <a:latin typeface="Open Sans 2 Bold" panose="020B0604020202020204" charset="0"/>
                <a:ea typeface="Open Sans 2 Bold" panose="020B0604020202020204" charset="0"/>
                <a:cs typeface="Open Sans 2 Bold" panose="020B0604020202020204" charset="0"/>
              </a:rPr>
              <a:t>:</a:t>
            </a:r>
          </a:p>
          <a:p>
            <a:pPr algn="just"/>
            <a:endParaRPr lang="en-US" sz="3200" dirty="0">
              <a:latin typeface="Open Sans 2" panose="020B0604020202020204" charset="0"/>
              <a:ea typeface="Open Sans 2" panose="020B0604020202020204" charset="0"/>
              <a:cs typeface="Open Sans 2" panose="020B0604020202020204" charset="0"/>
            </a:endParaRPr>
          </a:p>
          <a:p>
            <a:pPr algn="just"/>
            <a:r>
              <a:rPr lang="en-IN" sz="2800" b="1" dirty="0"/>
              <a:t>● Cursor Movement</a:t>
            </a:r>
          </a:p>
          <a:p>
            <a:pPr algn="just"/>
            <a:r>
              <a:rPr lang="en-US" sz="2800" dirty="0"/>
              <a:t>Raise both the index and middle fingers while keeping the rest of the fingers and thumb closed.</a:t>
            </a:r>
          </a:p>
          <a:p>
            <a:pPr algn="just"/>
            <a:endParaRPr lang="en-IN" sz="2800" dirty="0"/>
          </a:p>
          <a:p>
            <a:pPr algn="just"/>
            <a:r>
              <a:rPr lang="en-IN" sz="2800" b="1" dirty="0"/>
              <a:t>● </a:t>
            </a:r>
            <a:r>
              <a:rPr lang="en-IN" sz="2800" b="1" dirty="0" err="1"/>
              <a:t>LeftClick</a:t>
            </a:r>
            <a:endParaRPr lang="en-IN" sz="2800" b="1" dirty="0"/>
          </a:p>
          <a:p>
            <a:pPr algn="just"/>
            <a:r>
              <a:rPr lang="en-US" sz="2800" dirty="0"/>
              <a:t>Raise both the index and middle fingers, then click using the index finger</a:t>
            </a:r>
            <a:r>
              <a:rPr lang="en-IN" sz="2800" dirty="0"/>
              <a:t>.</a:t>
            </a:r>
          </a:p>
          <a:p>
            <a:pPr algn="just"/>
            <a:endParaRPr lang="en-IN" sz="2800" dirty="0"/>
          </a:p>
          <a:p>
            <a:pPr algn="just"/>
            <a:r>
              <a:rPr lang="en-US" sz="2800" b="1" dirty="0"/>
              <a:t>● Right Click </a:t>
            </a:r>
          </a:p>
          <a:p>
            <a:pPr algn="just"/>
            <a:r>
              <a:rPr lang="en-US" sz="2800" dirty="0"/>
              <a:t>Raise both the index and middle fingers, then click using the middle finger.</a:t>
            </a:r>
          </a:p>
          <a:p>
            <a:pPr algn="just"/>
            <a:endParaRPr lang="en-IN" sz="2800" dirty="0"/>
          </a:p>
          <a:p>
            <a:pPr algn="just"/>
            <a:r>
              <a:rPr lang="en-US" sz="2800" b="1" dirty="0"/>
              <a:t>● DoubleClick </a:t>
            </a:r>
          </a:p>
          <a:p>
            <a:pPr algn="just"/>
            <a:r>
              <a:rPr lang="en-US" sz="2800" dirty="0"/>
              <a:t>Double tap the index finger and middle finger together in rapid succession.</a:t>
            </a:r>
          </a:p>
          <a:p>
            <a:pPr algn="just"/>
            <a:endParaRPr lang="en-IN" sz="2800" dirty="0"/>
          </a:p>
          <a:p>
            <a:pPr algn="just"/>
            <a:r>
              <a:rPr lang="en-US" sz="2800" b="1" dirty="0"/>
              <a:t>● Vertical Scroll </a:t>
            </a:r>
          </a:p>
          <a:p>
            <a:pPr algn="just"/>
            <a:r>
              <a:rPr lang="en-US" sz="2800" dirty="0"/>
              <a:t>Pinch thumb and index finger and then move the hand up or down.</a:t>
            </a:r>
            <a:endParaRPr lang="en-IN" sz="2800" dirty="0"/>
          </a:p>
        </p:txBody>
      </p:sp>
      <p:sp>
        <p:nvSpPr>
          <p:cNvPr id="5" name="TextBox 5"/>
          <p:cNvSpPr txBox="1"/>
          <p:nvPr/>
        </p:nvSpPr>
        <p:spPr>
          <a:xfrm>
            <a:off x="5447952" y="535305"/>
            <a:ext cx="7392096" cy="1177290"/>
          </a:xfrm>
          <a:prstGeom prst="rect">
            <a:avLst/>
          </a:prstGeom>
        </p:spPr>
        <p:txBody>
          <a:bodyPr lIns="0" tIns="0" rIns="0" bIns="0" rtlCol="0" anchor="t">
            <a:spAutoFit/>
          </a:bodyPr>
          <a:lstStyle/>
          <a:p>
            <a:pPr algn="l">
              <a:lnSpc>
                <a:spcPts val="8730"/>
              </a:lnSpc>
            </a:pPr>
            <a:r>
              <a:rPr lang="en-US" sz="9000" b="1">
                <a:solidFill>
                  <a:srgbClr val="000000"/>
                </a:solidFill>
                <a:latin typeface="DM Sans Bold"/>
                <a:ea typeface="DM Sans Bold"/>
                <a:cs typeface="DM Sans Bold"/>
                <a:sym typeface="DM Sans Bold"/>
              </a:rPr>
              <a:t>Methodology</a:t>
            </a:r>
          </a:p>
        </p:txBody>
      </p:sp>
      <p:sp>
        <p:nvSpPr>
          <p:cNvPr id="6" name="Freeform 6"/>
          <p:cNvSpPr/>
          <p:nvPr/>
        </p:nvSpPr>
        <p:spPr>
          <a:xfrm rot="-5282649">
            <a:off x="11812994" y="4141722"/>
            <a:ext cx="7567145" cy="2582288"/>
          </a:xfrm>
          <a:custGeom>
            <a:avLst/>
            <a:gdLst/>
            <a:ahLst/>
            <a:cxnLst/>
            <a:rect l="l" t="t" r="r" b="b"/>
            <a:pathLst>
              <a:path w="7567145" h="2582288">
                <a:moveTo>
                  <a:pt x="0" y="0"/>
                </a:moveTo>
                <a:lnTo>
                  <a:pt x="7567145" y="0"/>
                </a:lnTo>
                <a:lnTo>
                  <a:pt x="7567145" y="2582288"/>
                </a:lnTo>
                <a:lnTo>
                  <a:pt x="0" y="2582288"/>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a:ln cap="sq">
            <a:noFill/>
            <a:prstDash val="solid"/>
            <a:miter/>
          </a:ln>
        </p:spPr>
      </p:sp>
      <p:sp>
        <p:nvSpPr>
          <p:cNvPr id="7" name="Freeform 7"/>
          <p:cNvSpPr/>
          <p:nvPr/>
        </p:nvSpPr>
        <p:spPr>
          <a:xfrm>
            <a:off x="12840048" y="2326930"/>
            <a:ext cx="5513037" cy="6211873"/>
          </a:xfrm>
          <a:custGeom>
            <a:avLst/>
            <a:gdLst/>
            <a:ahLst/>
            <a:cxnLst/>
            <a:rect l="l" t="t" r="r" b="b"/>
            <a:pathLst>
              <a:path w="5513037" h="6211873">
                <a:moveTo>
                  <a:pt x="0" y="0"/>
                </a:moveTo>
                <a:lnTo>
                  <a:pt x="5513037" y="0"/>
                </a:lnTo>
                <a:lnTo>
                  <a:pt x="5513037" y="6211873"/>
                </a:lnTo>
                <a:lnTo>
                  <a:pt x="0" y="6211873"/>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987452"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rot="-5282649">
            <a:off x="14504428" y="-2572411"/>
            <a:ext cx="7567145" cy="2582288"/>
          </a:xfrm>
          <a:custGeom>
            <a:avLst/>
            <a:gdLst/>
            <a:ahLst/>
            <a:cxnLst/>
            <a:rect l="l" t="t" r="r" b="b"/>
            <a:pathLst>
              <a:path w="7567145" h="2582288">
                <a:moveTo>
                  <a:pt x="0" y="0"/>
                </a:moveTo>
                <a:lnTo>
                  <a:pt x="7567144" y="0"/>
                </a:lnTo>
                <a:lnTo>
                  <a:pt x="7567144" y="2582288"/>
                </a:lnTo>
                <a:lnTo>
                  <a:pt x="0" y="2582288"/>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a:ln cap="sq">
            <a:noFill/>
            <a:prstDash val="solid"/>
            <a:miter/>
          </a:ln>
        </p:spPr>
      </p:sp>
      <p:sp>
        <p:nvSpPr>
          <p:cNvPr id="4" name="TextBox 4"/>
          <p:cNvSpPr txBox="1"/>
          <p:nvPr/>
        </p:nvSpPr>
        <p:spPr>
          <a:xfrm>
            <a:off x="907611" y="3045142"/>
            <a:ext cx="10717047" cy="6370975"/>
          </a:xfrm>
          <a:prstGeom prst="rect">
            <a:avLst/>
          </a:prstGeom>
        </p:spPr>
        <p:txBody>
          <a:bodyPr lIns="0" tIns="0" rIns="0" bIns="0" rtlCol="0" anchor="t">
            <a:spAutoFit/>
          </a:bodyPr>
          <a:lstStyle/>
          <a:p>
            <a:pPr algn="just"/>
            <a:r>
              <a:rPr lang="en-US" sz="3200" dirty="0"/>
              <a:t>● </a:t>
            </a:r>
            <a:r>
              <a:rPr lang="en-US" sz="3200" b="1" dirty="0"/>
              <a:t>Horizontal Scroll </a:t>
            </a:r>
          </a:p>
          <a:p>
            <a:pPr algn="just"/>
            <a:r>
              <a:rPr lang="en-US" sz="3200" dirty="0"/>
              <a:t> Pinch thumb and index finger and then move the hand right or  left.</a:t>
            </a:r>
          </a:p>
          <a:p>
            <a:pPr algn="just"/>
            <a:endParaRPr lang="en-IN" sz="3200" dirty="0"/>
          </a:p>
          <a:p>
            <a:pPr algn="just"/>
            <a:r>
              <a:rPr lang="en-US" sz="3200" dirty="0"/>
              <a:t>● </a:t>
            </a:r>
            <a:r>
              <a:rPr lang="en-US" sz="3200" b="1" dirty="0"/>
              <a:t>Multiple Select </a:t>
            </a:r>
          </a:p>
          <a:p>
            <a:pPr algn="just"/>
            <a:r>
              <a:rPr lang="en-US" sz="3200" dirty="0"/>
              <a:t> Close all fingers into a fist, then move the hand to select multiple items.</a:t>
            </a:r>
          </a:p>
          <a:p>
            <a:pPr algn="just"/>
            <a:endParaRPr lang="en-IN" sz="3200" dirty="0"/>
          </a:p>
          <a:p>
            <a:pPr algn="just"/>
            <a:r>
              <a:rPr lang="en-US" sz="3200" dirty="0"/>
              <a:t>● </a:t>
            </a:r>
            <a:r>
              <a:rPr lang="en-US" sz="3200" b="1" dirty="0"/>
              <a:t>Drag and Drop </a:t>
            </a:r>
          </a:p>
          <a:p>
            <a:pPr algn="just"/>
            <a:r>
              <a:rPr lang="en-US" sz="3200" dirty="0"/>
              <a:t>Close all fingers into a fist and move the hand to drag the item, releasing the fist to drop it at the desired location.</a:t>
            </a:r>
            <a:endParaRPr lang="en-US" sz="3200" dirty="0">
              <a:latin typeface="Open Sans 2" panose="020B0604020202020204" charset="0"/>
              <a:ea typeface="Open Sans 2" panose="020B0604020202020204" charset="0"/>
              <a:cs typeface="Open Sans 2" panose="020B0604020202020204" charset="0"/>
            </a:endParaRPr>
          </a:p>
          <a:p>
            <a:pPr algn="just"/>
            <a:endParaRPr lang="en-US" sz="3100" b="1" dirty="0">
              <a:latin typeface="Open Sans 2" panose="020B0604020202020204" charset="0"/>
              <a:ea typeface="Open Sans 2" panose="020B0604020202020204" charset="0"/>
              <a:cs typeface="Open Sans 2" panose="020B0604020202020204" charset="0"/>
            </a:endParaRPr>
          </a:p>
          <a:p>
            <a:pPr algn="just"/>
            <a:endParaRPr lang="en-US" sz="3100" dirty="0">
              <a:latin typeface="Open Sans 2" panose="020B0604020202020204" charset="0"/>
              <a:ea typeface="Open Sans 2" panose="020B0604020202020204" charset="0"/>
              <a:cs typeface="Open Sans 2" panose="020B0604020202020204" charset="0"/>
            </a:endParaRPr>
          </a:p>
        </p:txBody>
      </p:sp>
      <p:sp>
        <p:nvSpPr>
          <p:cNvPr id="5" name="TextBox 5"/>
          <p:cNvSpPr txBox="1"/>
          <p:nvPr/>
        </p:nvSpPr>
        <p:spPr>
          <a:xfrm>
            <a:off x="5447952" y="535305"/>
            <a:ext cx="7392096" cy="1177290"/>
          </a:xfrm>
          <a:prstGeom prst="rect">
            <a:avLst/>
          </a:prstGeom>
        </p:spPr>
        <p:txBody>
          <a:bodyPr lIns="0" tIns="0" rIns="0" bIns="0" rtlCol="0" anchor="t">
            <a:spAutoFit/>
          </a:bodyPr>
          <a:lstStyle/>
          <a:p>
            <a:pPr algn="l">
              <a:lnSpc>
                <a:spcPts val="8730"/>
              </a:lnSpc>
            </a:pPr>
            <a:r>
              <a:rPr lang="en-US" sz="9000" b="1">
                <a:solidFill>
                  <a:srgbClr val="000000"/>
                </a:solidFill>
                <a:latin typeface="DM Sans Bold"/>
                <a:ea typeface="DM Sans Bold"/>
                <a:cs typeface="DM Sans Bold"/>
                <a:sym typeface="DM Sans Bold"/>
              </a:rPr>
              <a:t>Methodology</a:t>
            </a:r>
          </a:p>
        </p:txBody>
      </p:sp>
      <p:sp>
        <p:nvSpPr>
          <p:cNvPr id="6" name="Freeform 6"/>
          <p:cNvSpPr/>
          <p:nvPr/>
        </p:nvSpPr>
        <p:spPr>
          <a:xfrm rot="-5282649">
            <a:off x="10719209" y="4246885"/>
            <a:ext cx="7567145" cy="2582288"/>
          </a:xfrm>
          <a:custGeom>
            <a:avLst/>
            <a:gdLst/>
            <a:ahLst/>
            <a:cxnLst/>
            <a:rect l="l" t="t" r="r" b="b"/>
            <a:pathLst>
              <a:path w="7567145" h="2582288">
                <a:moveTo>
                  <a:pt x="0" y="0"/>
                </a:moveTo>
                <a:lnTo>
                  <a:pt x="7567145" y="0"/>
                </a:lnTo>
                <a:lnTo>
                  <a:pt x="7567145" y="2582288"/>
                </a:lnTo>
                <a:lnTo>
                  <a:pt x="0" y="2582288"/>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a:ln cap="sq">
            <a:noFill/>
            <a:prstDash val="solid"/>
            <a:miter/>
          </a:ln>
        </p:spPr>
      </p:sp>
      <p:sp>
        <p:nvSpPr>
          <p:cNvPr id="7" name="Freeform 7"/>
          <p:cNvSpPr/>
          <p:nvPr/>
        </p:nvSpPr>
        <p:spPr>
          <a:xfrm>
            <a:off x="11746263" y="2432092"/>
            <a:ext cx="5513037" cy="6211873"/>
          </a:xfrm>
          <a:custGeom>
            <a:avLst/>
            <a:gdLst/>
            <a:ahLst/>
            <a:cxnLst/>
            <a:rect l="l" t="t" r="r" b="b"/>
            <a:pathLst>
              <a:path w="5513037" h="6211873">
                <a:moveTo>
                  <a:pt x="0" y="0"/>
                </a:moveTo>
                <a:lnTo>
                  <a:pt x="5513037" y="0"/>
                </a:lnTo>
                <a:lnTo>
                  <a:pt x="5513037" y="6211873"/>
                </a:lnTo>
                <a:lnTo>
                  <a:pt x="0" y="6211873"/>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rot="-5282649">
            <a:off x="-3576818" y="2100419"/>
            <a:ext cx="7567145" cy="2582288"/>
          </a:xfrm>
          <a:custGeom>
            <a:avLst/>
            <a:gdLst/>
            <a:ahLst/>
            <a:cxnLst/>
            <a:rect l="l" t="t" r="r" b="b"/>
            <a:pathLst>
              <a:path w="7567145" h="2582288">
                <a:moveTo>
                  <a:pt x="0" y="0"/>
                </a:moveTo>
                <a:lnTo>
                  <a:pt x="7567144" y="0"/>
                </a:lnTo>
                <a:lnTo>
                  <a:pt x="7567144" y="2582288"/>
                </a:lnTo>
                <a:lnTo>
                  <a:pt x="0" y="2582288"/>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a:ln cap="sq">
            <a:noFill/>
            <a:prstDash val="solid"/>
            <a:miter/>
          </a:ln>
        </p:spPr>
      </p:sp>
      <p:sp>
        <p:nvSpPr>
          <p:cNvPr id="4" name="TextBox 4"/>
          <p:cNvSpPr txBox="1"/>
          <p:nvPr/>
        </p:nvSpPr>
        <p:spPr>
          <a:xfrm>
            <a:off x="2530193" y="525780"/>
            <a:ext cx="13227613" cy="1060182"/>
          </a:xfrm>
          <a:prstGeom prst="rect">
            <a:avLst/>
          </a:prstGeom>
        </p:spPr>
        <p:txBody>
          <a:bodyPr lIns="0" tIns="0" rIns="0" bIns="0" rtlCol="0" anchor="t">
            <a:spAutoFit/>
          </a:bodyPr>
          <a:lstStyle/>
          <a:p>
            <a:pPr algn="l">
              <a:lnSpc>
                <a:spcPts val="7921"/>
              </a:lnSpc>
            </a:pPr>
            <a:r>
              <a:rPr lang="en-US" sz="8166" b="1">
                <a:solidFill>
                  <a:srgbClr val="000000"/>
                </a:solidFill>
                <a:latin typeface="DM Sans Bold"/>
                <a:ea typeface="DM Sans Bold"/>
                <a:cs typeface="DM Sans Bold"/>
                <a:sym typeface="DM Sans Bold"/>
              </a:rPr>
              <a:t>Results &amp; Experiments</a:t>
            </a:r>
          </a:p>
        </p:txBody>
      </p:sp>
      <p:sp>
        <p:nvSpPr>
          <p:cNvPr id="5" name="TextBox 5"/>
          <p:cNvSpPr txBox="1"/>
          <p:nvPr/>
        </p:nvSpPr>
        <p:spPr>
          <a:xfrm>
            <a:off x="1626278" y="2397959"/>
            <a:ext cx="15633022" cy="7386638"/>
          </a:xfrm>
          <a:prstGeom prst="rect">
            <a:avLst/>
          </a:prstGeom>
        </p:spPr>
        <p:txBody>
          <a:bodyPr wrap="square" lIns="0" tIns="0" rIns="0" bIns="0" rtlCol="0" anchor="t">
            <a:spAutoFit/>
          </a:bodyPr>
          <a:lstStyle/>
          <a:p>
            <a:pPr algn="ctr"/>
            <a:r>
              <a:rPr lang="en-US" sz="2400" b="1" dirty="0">
                <a:latin typeface="Open Sans 2" panose="020B0604020202020204" charset="0"/>
                <a:ea typeface="Open Sans 2" panose="020B0604020202020204" charset="0"/>
                <a:cs typeface="Open Sans 2" panose="020B0604020202020204" charset="0"/>
              </a:rPr>
              <a:t>Cursor Movement</a:t>
            </a:r>
          </a:p>
          <a:p>
            <a:endParaRPr lang="en-US" sz="2400" b="1" dirty="0">
              <a:latin typeface="Open Sans 2" panose="020B0604020202020204" charset="0"/>
              <a:ea typeface="Open Sans 2" panose="020B0604020202020204" charset="0"/>
              <a:cs typeface="Open Sans 2" panose="020B0604020202020204" charset="0"/>
            </a:endParaRPr>
          </a:p>
          <a:p>
            <a:r>
              <a:rPr lang="en-US" sz="2400" b="1" dirty="0">
                <a:latin typeface="Open Sans 2" panose="020B0604020202020204" charset="0"/>
                <a:ea typeface="Open Sans 2" panose="020B0604020202020204" charset="0"/>
                <a:cs typeface="Open Sans 2" panose="020B0604020202020204" charset="0"/>
              </a:rPr>
              <a:t>Gesture: </a:t>
            </a:r>
            <a:r>
              <a:rPr lang="en-US" sz="2400" dirty="0">
                <a:latin typeface="Open Sans 2" panose="020B0604020202020204" charset="0"/>
                <a:ea typeface="Open Sans 2" panose="020B0604020202020204" charset="0"/>
                <a:cs typeface="Open Sans 2" panose="020B0604020202020204" charset="0"/>
              </a:rPr>
              <a:t>Raise both the index and middle fingers while keeping the rest of the fingers and thumb closed.</a:t>
            </a:r>
          </a:p>
          <a:p>
            <a:r>
              <a:rPr lang="en-US" sz="2400" b="1" dirty="0">
                <a:latin typeface="Open Sans 2" panose="020B0604020202020204" charset="0"/>
                <a:ea typeface="Open Sans 2" panose="020B0604020202020204" charset="0"/>
                <a:cs typeface="Open Sans 2" panose="020B0604020202020204" charset="0"/>
              </a:rPr>
              <a:t>Action: </a:t>
            </a:r>
            <a:r>
              <a:rPr lang="en-US" sz="2400" dirty="0">
                <a:latin typeface="Open Sans 2" panose="020B0604020202020204" charset="0"/>
                <a:ea typeface="Open Sans 2" panose="020B0604020202020204" charset="0"/>
                <a:cs typeface="Open Sans 2" panose="020B0604020202020204" charset="0"/>
              </a:rPr>
              <a:t>Moves the on-screen cursor, with the cursor following the position of the midpoint of the extended index and middle fingertips.</a:t>
            </a:r>
          </a:p>
          <a:p>
            <a:endParaRPr lang="en-US" sz="2400" dirty="0">
              <a:latin typeface="Open Sans 2" panose="020B0604020202020204" charset="0"/>
              <a:ea typeface="Open Sans 2" panose="020B0604020202020204" charset="0"/>
              <a:cs typeface="Open Sans 2" panose="020B0604020202020204" charset="0"/>
            </a:endParaRPr>
          </a:p>
          <a:p>
            <a:endParaRPr lang="en-US" sz="2400" dirty="0">
              <a:latin typeface="Open Sans 2" panose="020B0604020202020204" charset="0"/>
              <a:ea typeface="Open Sans 2" panose="020B0604020202020204" charset="0"/>
              <a:cs typeface="Open Sans 2" panose="020B0604020202020204" charset="0"/>
            </a:endParaRPr>
          </a:p>
          <a:p>
            <a:endParaRPr lang="en-US" sz="2400" dirty="0">
              <a:latin typeface="Open Sans 2" panose="020B0604020202020204" charset="0"/>
              <a:ea typeface="Open Sans 2" panose="020B0604020202020204" charset="0"/>
              <a:cs typeface="Open Sans 2" panose="020B0604020202020204" charset="0"/>
            </a:endParaRPr>
          </a:p>
          <a:p>
            <a:endParaRPr lang="en-US" sz="2400" dirty="0">
              <a:latin typeface="Open Sans 2" panose="020B0604020202020204" charset="0"/>
              <a:ea typeface="Open Sans 2" panose="020B0604020202020204" charset="0"/>
              <a:cs typeface="Open Sans 2" panose="020B0604020202020204" charset="0"/>
            </a:endParaRPr>
          </a:p>
          <a:p>
            <a:endParaRPr lang="en-US" sz="2400" dirty="0">
              <a:latin typeface="Open Sans 2" panose="020B0604020202020204" charset="0"/>
              <a:ea typeface="Open Sans 2" panose="020B0604020202020204" charset="0"/>
              <a:cs typeface="Open Sans 2" panose="020B0604020202020204" charset="0"/>
            </a:endParaRPr>
          </a:p>
          <a:p>
            <a:endParaRPr lang="en-US" sz="2400" dirty="0">
              <a:latin typeface="Open Sans 2" panose="020B0604020202020204" charset="0"/>
              <a:ea typeface="Open Sans 2" panose="020B0604020202020204" charset="0"/>
              <a:cs typeface="Open Sans 2" panose="020B0604020202020204" charset="0"/>
            </a:endParaRPr>
          </a:p>
          <a:p>
            <a:endParaRPr lang="en-US" sz="2400" dirty="0">
              <a:latin typeface="Open Sans 2" panose="020B0604020202020204" charset="0"/>
              <a:ea typeface="Open Sans 2" panose="020B0604020202020204" charset="0"/>
              <a:cs typeface="Open Sans 2" panose="020B0604020202020204" charset="0"/>
            </a:endParaRPr>
          </a:p>
          <a:p>
            <a:endParaRPr lang="en-US" sz="2400" dirty="0">
              <a:latin typeface="Open Sans 2" panose="020B0604020202020204" charset="0"/>
              <a:ea typeface="Open Sans 2" panose="020B0604020202020204" charset="0"/>
              <a:cs typeface="Open Sans 2" panose="020B0604020202020204" charset="0"/>
            </a:endParaRPr>
          </a:p>
          <a:p>
            <a:endParaRPr lang="en-US" sz="2400" dirty="0">
              <a:latin typeface="Open Sans 2" panose="020B0604020202020204" charset="0"/>
              <a:ea typeface="Open Sans 2" panose="020B0604020202020204" charset="0"/>
              <a:cs typeface="Open Sans 2" panose="020B0604020202020204" charset="0"/>
            </a:endParaRPr>
          </a:p>
          <a:p>
            <a:endParaRPr lang="en-US" sz="2400" b="1" dirty="0">
              <a:latin typeface="Open Sans 2" panose="020B0604020202020204" charset="0"/>
              <a:ea typeface="Open Sans 2" panose="020B0604020202020204" charset="0"/>
              <a:cs typeface="Open Sans 2" panose="020B0604020202020204" charset="0"/>
            </a:endParaRPr>
          </a:p>
          <a:p>
            <a:endParaRPr lang="en-US" sz="2400" b="1" dirty="0">
              <a:latin typeface="Open Sans 2" panose="020B0604020202020204" charset="0"/>
              <a:ea typeface="Open Sans 2" panose="020B0604020202020204" charset="0"/>
              <a:cs typeface="Open Sans 2" panose="020B0604020202020204" charset="0"/>
            </a:endParaRPr>
          </a:p>
          <a:p>
            <a:endParaRPr lang="en-US" sz="2400" b="1" dirty="0">
              <a:latin typeface="Open Sans 2" panose="020B0604020202020204" charset="0"/>
              <a:ea typeface="Open Sans 2" panose="020B0604020202020204" charset="0"/>
              <a:cs typeface="Open Sans 2" panose="020B0604020202020204" charset="0"/>
            </a:endParaRPr>
          </a:p>
          <a:p>
            <a:endParaRPr lang="en-US" sz="2400" b="1" dirty="0">
              <a:latin typeface="Open Sans 2" panose="020B0604020202020204" charset="0"/>
              <a:ea typeface="Open Sans 2" panose="020B0604020202020204" charset="0"/>
              <a:cs typeface="Open Sans 2" panose="020B0604020202020204" charset="0"/>
            </a:endParaRPr>
          </a:p>
          <a:p>
            <a:endParaRPr lang="en-US" sz="2400" b="1" dirty="0">
              <a:latin typeface="Open Sans 2" panose="020B0604020202020204" charset="0"/>
              <a:ea typeface="Open Sans 2" panose="020B0604020202020204" charset="0"/>
              <a:cs typeface="Open Sans 2" panose="020B0604020202020204" charset="0"/>
            </a:endParaRPr>
          </a:p>
          <a:p>
            <a:endParaRPr lang="en-US" sz="2400" b="1" dirty="0">
              <a:latin typeface="Open Sans 2" panose="020B0604020202020204" charset="0"/>
              <a:ea typeface="Open Sans 2" panose="020B0604020202020204" charset="0"/>
              <a:cs typeface="Open Sans 2" panose="020B0604020202020204" charset="0"/>
            </a:endParaRP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4381500"/>
            <a:ext cx="6425091" cy="52578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rot="-5282649">
            <a:off x="-3576818" y="2100419"/>
            <a:ext cx="7567145" cy="2582288"/>
          </a:xfrm>
          <a:custGeom>
            <a:avLst/>
            <a:gdLst/>
            <a:ahLst/>
            <a:cxnLst/>
            <a:rect l="l" t="t" r="r" b="b"/>
            <a:pathLst>
              <a:path w="7567145" h="2582288">
                <a:moveTo>
                  <a:pt x="0" y="0"/>
                </a:moveTo>
                <a:lnTo>
                  <a:pt x="7567144" y="0"/>
                </a:lnTo>
                <a:lnTo>
                  <a:pt x="7567144" y="2582288"/>
                </a:lnTo>
                <a:lnTo>
                  <a:pt x="0" y="2582288"/>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a:ln cap="sq">
            <a:noFill/>
            <a:prstDash val="solid"/>
            <a:miter/>
          </a:ln>
        </p:spPr>
      </p:sp>
      <p:sp>
        <p:nvSpPr>
          <p:cNvPr id="4" name="TextBox 4"/>
          <p:cNvSpPr txBox="1"/>
          <p:nvPr/>
        </p:nvSpPr>
        <p:spPr>
          <a:xfrm>
            <a:off x="2530193" y="525780"/>
            <a:ext cx="13227613" cy="1060182"/>
          </a:xfrm>
          <a:prstGeom prst="rect">
            <a:avLst/>
          </a:prstGeom>
        </p:spPr>
        <p:txBody>
          <a:bodyPr lIns="0" tIns="0" rIns="0" bIns="0" rtlCol="0" anchor="t">
            <a:spAutoFit/>
          </a:bodyPr>
          <a:lstStyle/>
          <a:p>
            <a:pPr algn="l">
              <a:lnSpc>
                <a:spcPts val="7921"/>
              </a:lnSpc>
            </a:pPr>
            <a:r>
              <a:rPr lang="en-US" sz="8166" b="1">
                <a:solidFill>
                  <a:srgbClr val="000000"/>
                </a:solidFill>
                <a:latin typeface="DM Sans Bold"/>
                <a:ea typeface="DM Sans Bold"/>
                <a:cs typeface="DM Sans Bold"/>
                <a:sym typeface="DM Sans Bold"/>
              </a:rPr>
              <a:t>Results &amp; Experiments</a:t>
            </a:r>
          </a:p>
        </p:txBody>
      </p:sp>
      <p:sp>
        <p:nvSpPr>
          <p:cNvPr id="5" name="TextBox 5"/>
          <p:cNvSpPr txBox="1"/>
          <p:nvPr/>
        </p:nvSpPr>
        <p:spPr>
          <a:xfrm>
            <a:off x="1626278" y="2397959"/>
            <a:ext cx="15633022" cy="5909310"/>
          </a:xfrm>
          <a:prstGeom prst="rect">
            <a:avLst/>
          </a:prstGeom>
        </p:spPr>
        <p:txBody>
          <a:bodyPr wrap="square" lIns="0" tIns="0" rIns="0" bIns="0" rtlCol="0" anchor="t">
            <a:spAutoFit/>
          </a:bodyPr>
          <a:lstStyle/>
          <a:p>
            <a:pPr algn="ctr"/>
            <a:r>
              <a:rPr lang="en-US" sz="2400" b="1" dirty="0" smtClean="0">
                <a:latin typeface="Open Sans 2" panose="020B0604020202020204" charset="0"/>
                <a:ea typeface="Open Sans 2" panose="020B0604020202020204" charset="0"/>
                <a:cs typeface="Open Sans 2" panose="020B0604020202020204" charset="0"/>
              </a:rPr>
              <a:t>Left Click </a:t>
            </a:r>
            <a:endParaRPr lang="en-US" sz="2400" b="1" dirty="0">
              <a:latin typeface="Open Sans 2" panose="020B0604020202020204" charset="0"/>
              <a:ea typeface="Open Sans 2" panose="020B0604020202020204" charset="0"/>
              <a:cs typeface="Open Sans 2" panose="020B0604020202020204" charset="0"/>
            </a:endParaRPr>
          </a:p>
          <a:p>
            <a:pPr algn="ctr"/>
            <a:endParaRPr lang="en-US" sz="2400" b="1" dirty="0">
              <a:latin typeface="Open Sans 2" panose="020B0604020202020204" charset="0"/>
              <a:ea typeface="Open Sans 2" panose="020B0604020202020204" charset="0"/>
              <a:cs typeface="Open Sans 2" panose="020B0604020202020204" charset="0"/>
            </a:endParaRPr>
          </a:p>
          <a:p>
            <a:r>
              <a:rPr lang="en-US" sz="2400" b="1" dirty="0">
                <a:latin typeface="Open Sans 2" panose="020B0604020202020204" charset="0"/>
                <a:ea typeface="Open Sans 2" panose="020B0604020202020204" charset="0"/>
                <a:cs typeface="Open Sans 2" panose="020B0604020202020204" charset="0"/>
              </a:rPr>
              <a:t>Gesture</a:t>
            </a:r>
            <a:r>
              <a:rPr lang="en-US" sz="2400" dirty="0">
                <a:latin typeface="Open Sans 2" panose="020B0604020202020204" charset="0"/>
                <a:ea typeface="Open Sans 2" panose="020B0604020202020204" charset="0"/>
                <a:cs typeface="Open Sans 2" panose="020B0604020202020204" charset="0"/>
              </a:rPr>
              <a:t>: Raise both the index and middle fingers, then click using the index finger. </a:t>
            </a:r>
          </a:p>
          <a:p>
            <a:r>
              <a:rPr lang="en-US" sz="2400" b="1" dirty="0">
                <a:latin typeface="Open Sans 2" panose="020B0604020202020204" charset="0"/>
                <a:ea typeface="Open Sans 2" panose="020B0604020202020204" charset="0"/>
                <a:cs typeface="Open Sans 2" panose="020B0604020202020204" charset="0"/>
              </a:rPr>
              <a:t>Action</a:t>
            </a:r>
            <a:r>
              <a:rPr lang="en-US" sz="2400" dirty="0">
                <a:latin typeface="Open Sans 2" panose="020B0604020202020204" charset="0"/>
                <a:ea typeface="Open Sans 2" panose="020B0604020202020204" charset="0"/>
                <a:cs typeface="Open Sans 2" panose="020B0604020202020204" charset="0"/>
              </a:rPr>
              <a:t> : Simulates a left-click.</a:t>
            </a:r>
          </a:p>
          <a:p>
            <a:endParaRPr lang="en-US" sz="2400" dirty="0">
              <a:latin typeface="Open Sans 2" panose="020B0604020202020204" charset="0"/>
              <a:ea typeface="Open Sans 2" panose="020B0604020202020204" charset="0"/>
              <a:cs typeface="Open Sans 2" panose="020B0604020202020204" charset="0"/>
            </a:endParaRPr>
          </a:p>
          <a:p>
            <a:endParaRPr lang="en-US" sz="2400" dirty="0">
              <a:latin typeface="Open Sans 2" panose="020B0604020202020204" charset="0"/>
              <a:ea typeface="Open Sans 2" panose="020B0604020202020204" charset="0"/>
              <a:cs typeface="Open Sans 2" panose="020B0604020202020204" charset="0"/>
            </a:endParaRPr>
          </a:p>
          <a:p>
            <a:endParaRPr lang="en-US" sz="2400" dirty="0">
              <a:latin typeface="Open Sans 2" panose="020B0604020202020204" charset="0"/>
              <a:ea typeface="Open Sans 2" panose="020B0604020202020204" charset="0"/>
              <a:cs typeface="Open Sans 2" panose="020B0604020202020204" charset="0"/>
            </a:endParaRPr>
          </a:p>
          <a:p>
            <a:endParaRPr lang="en-US" sz="2400" dirty="0">
              <a:latin typeface="Open Sans 2" panose="020B0604020202020204" charset="0"/>
              <a:ea typeface="Open Sans 2" panose="020B0604020202020204" charset="0"/>
              <a:cs typeface="Open Sans 2" panose="020B0604020202020204" charset="0"/>
            </a:endParaRPr>
          </a:p>
          <a:p>
            <a:endParaRPr lang="en-US" sz="2400" dirty="0">
              <a:latin typeface="Open Sans 2" panose="020B0604020202020204" charset="0"/>
              <a:ea typeface="Open Sans 2" panose="020B0604020202020204" charset="0"/>
              <a:cs typeface="Open Sans 2" panose="020B0604020202020204" charset="0"/>
            </a:endParaRPr>
          </a:p>
          <a:p>
            <a:endParaRPr lang="en-US" sz="2400" dirty="0">
              <a:latin typeface="Open Sans 2" panose="020B0604020202020204" charset="0"/>
              <a:ea typeface="Open Sans 2" panose="020B0604020202020204" charset="0"/>
              <a:cs typeface="Open Sans 2" panose="020B0604020202020204" charset="0"/>
            </a:endParaRPr>
          </a:p>
          <a:p>
            <a:endParaRPr lang="en-US" sz="2400" dirty="0">
              <a:latin typeface="Open Sans 2" panose="020B0604020202020204" charset="0"/>
              <a:ea typeface="Open Sans 2" panose="020B0604020202020204" charset="0"/>
              <a:cs typeface="Open Sans 2" panose="020B0604020202020204" charset="0"/>
            </a:endParaRPr>
          </a:p>
          <a:p>
            <a:endParaRPr lang="en-US" sz="2400" b="1" dirty="0">
              <a:latin typeface="Open Sans 2" panose="020B0604020202020204" charset="0"/>
              <a:ea typeface="Open Sans 2" panose="020B0604020202020204" charset="0"/>
              <a:cs typeface="Open Sans 2" panose="020B0604020202020204" charset="0"/>
            </a:endParaRPr>
          </a:p>
          <a:p>
            <a:endParaRPr lang="en-US" sz="2400" b="1" dirty="0">
              <a:latin typeface="Open Sans 2" panose="020B0604020202020204" charset="0"/>
              <a:ea typeface="Open Sans 2" panose="020B0604020202020204" charset="0"/>
              <a:cs typeface="Open Sans 2" panose="020B0604020202020204" charset="0"/>
            </a:endParaRPr>
          </a:p>
          <a:p>
            <a:endParaRPr lang="en-US" sz="2400" b="1" dirty="0">
              <a:latin typeface="Open Sans 2" panose="020B0604020202020204" charset="0"/>
              <a:ea typeface="Open Sans 2" panose="020B0604020202020204" charset="0"/>
              <a:cs typeface="Open Sans 2" panose="020B0604020202020204" charset="0"/>
            </a:endParaRPr>
          </a:p>
          <a:p>
            <a:endParaRPr lang="en-US" sz="2400" b="1" dirty="0">
              <a:latin typeface="Open Sans 2" panose="020B0604020202020204" charset="0"/>
              <a:ea typeface="Open Sans 2" panose="020B0604020202020204" charset="0"/>
              <a:cs typeface="Open Sans 2" panose="020B0604020202020204" charset="0"/>
            </a:endParaRPr>
          </a:p>
          <a:p>
            <a:endParaRPr lang="en-US" sz="2400" b="1" dirty="0">
              <a:latin typeface="Open Sans 2" panose="020B0604020202020204" charset="0"/>
              <a:ea typeface="Open Sans 2" panose="020B0604020202020204" charset="0"/>
              <a:cs typeface="Open Sans 2" panose="020B0604020202020204" charset="0"/>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43880" y="4152900"/>
            <a:ext cx="6797817" cy="5583161"/>
          </a:xfrm>
          <a:prstGeom prst="rect">
            <a:avLst/>
          </a:prstGeom>
        </p:spPr>
      </p:pic>
    </p:spTree>
    <p:extLst>
      <p:ext uri="{BB962C8B-B14F-4D97-AF65-F5344CB8AC3E}">
        <p14:creationId xmlns:p14="http://schemas.microsoft.com/office/powerpoint/2010/main" val="4027339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rot="-5282649">
            <a:off x="-3576818" y="2100419"/>
            <a:ext cx="7567145" cy="2582288"/>
          </a:xfrm>
          <a:custGeom>
            <a:avLst/>
            <a:gdLst/>
            <a:ahLst/>
            <a:cxnLst/>
            <a:rect l="l" t="t" r="r" b="b"/>
            <a:pathLst>
              <a:path w="7567145" h="2582288">
                <a:moveTo>
                  <a:pt x="0" y="0"/>
                </a:moveTo>
                <a:lnTo>
                  <a:pt x="7567144" y="0"/>
                </a:lnTo>
                <a:lnTo>
                  <a:pt x="7567144" y="2582288"/>
                </a:lnTo>
                <a:lnTo>
                  <a:pt x="0" y="2582288"/>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a:ln cap="sq">
            <a:noFill/>
            <a:prstDash val="solid"/>
            <a:miter/>
          </a:ln>
        </p:spPr>
      </p:sp>
      <p:sp>
        <p:nvSpPr>
          <p:cNvPr id="4" name="TextBox 4"/>
          <p:cNvSpPr txBox="1"/>
          <p:nvPr/>
        </p:nvSpPr>
        <p:spPr>
          <a:xfrm>
            <a:off x="2530193" y="525780"/>
            <a:ext cx="13227613" cy="1060182"/>
          </a:xfrm>
          <a:prstGeom prst="rect">
            <a:avLst/>
          </a:prstGeom>
        </p:spPr>
        <p:txBody>
          <a:bodyPr lIns="0" tIns="0" rIns="0" bIns="0" rtlCol="0" anchor="t">
            <a:spAutoFit/>
          </a:bodyPr>
          <a:lstStyle/>
          <a:p>
            <a:pPr algn="l">
              <a:lnSpc>
                <a:spcPts val="7921"/>
              </a:lnSpc>
            </a:pPr>
            <a:r>
              <a:rPr lang="en-US" sz="8166" b="1">
                <a:solidFill>
                  <a:srgbClr val="000000"/>
                </a:solidFill>
                <a:latin typeface="DM Sans Bold"/>
                <a:ea typeface="DM Sans Bold"/>
                <a:cs typeface="DM Sans Bold"/>
                <a:sym typeface="DM Sans Bold"/>
              </a:rPr>
              <a:t>Results &amp; Experiments</a:t>
            </a:r>
          </a:p>
        </p:txBody>
      </p:sp>
      <p:sp>
        <p:nvSpPr>
          <p:cNvPr id="5" name="TextBox 5"/>
          <p:cNvSpPr txBox="1"/>
          <p:nvPr/>
        </p:nvSpPr>
        <p:spPr>
          <a:xfrm>
            <a:off x="1626278" y="2397959"/>
            <a:ext cx="15633022" cy="6278642"/>
          </a:xfrm>
          <a:prstGeom prst="rect">
            <a:avLst/>
          </a:prstGeom>
        </p:spPr>
        <p:txBody>
          <a:bodyPr wrap="square" lIns="0" tIns="0" rIns="0" bIns="0" rtlCol="0" anchor="t">
            <a:spAutoFit/>
          </a:bodyPr>
          <a:lstStyle/>
          <a:p>
            <a:pPr algn="ctr"/>
            <a:r>
              <a:rPr lang="en-US" sz="2400" b="1" dirty="0">
                <a:latin typeface="Open Sans 2" panose="020B0604020202020204" charset="0"/>
                <a:ea typeface="Open Sans 2" panose="020B0604020202020204" charset="0"/>
                <a:cs typeface="Open Sans 2" panose="020B0604020202020204" charset="0"/>
              </a:rPr>
              <a:t>Right Click </a:t>
            </a:r>
          </a:p>
          <a:p>
            <a:pPr algn="ctr"/>
            <a:endParaRPr lang="en-US" sz="2400" b="1" dirty="0">
              <a:latin typeface="Open Sans 2" panose="020B0604020202020204" charset="0"/>
              <a:ea typeface="Open Sans 2" panose="020B0604020202020204" charset="0"/>
              <a:cs typeface="Open Sans 2" panose="020B0604020202020204" charset="0"/>
            </a:endParaRPr>
          </a:p>
          <a:p>
            <a:r>
              <a:rPr lang="en-US" sz="2400" b="1" dirty="0">
                <a:latin typeface="Open Sans 2" panose="020B0604020202020204" charset="0"/>
                <a:ea typeface="Open Sans 2" panose="020B0604020202020204" charset="0"/>
                <a:cs typeface="Open Sans 2" panose="020B0604020202020204" charset="0"/>
              </a:rPr>
              <a:t>Gesture</a:t>
            </a:r>
            <a:r>
              <a:rPr lang="en-US" sz="2400" dirty="0">
                <a:latin typeface="Open Sans 2" panose="020B0604020202020204" charset="0"/>
                <a:ea typeface="Open Sans 2" panose="020B0604020202020204" charset="0"/>
                <a:cs typeface="Open Sans 2" panose="020B0604020202020204" charset="0"/>
              </a:rPr>
              <a:t>: Raise both the index and middle fingers, then click using the middle finger. </a:t>
            </a:r>
          </a:p>
          <a:p>
            <a:r>
              <a:rPr lang="en-US" sz="2400" b="1" dirty="0">
                <a:latin typeface="Open Sans 2" panose="020B0604020202020204" charset="0"/>
                <a:ea typeface="Open Sans 2" panose="020B0604020202020204" charset="0"/>
                <a:cs typeface="Open Sans 2" panose="020B0604020202020204" charset="0"/>
              </a:rPr>
              <a:t>Action</a:t>
            </a:r>
            <a:r>
              <a:rPr lang="en-US" sz="2400" dirty="0">
                <a:latin typeface="Open Sans 2" panose="020B0604020202020204" charset="0"/>
                <a:ea typeface="Open Sans 2" panose="020B0604020202020204" charset="0"/>
                <a:cs typeface="Open Sans 2" panose="020B0604020202020204" charset="0"/>
              </a:rPr>
              <a:t>: Simulates a right-click.</a:t>
            </a:r>
          </a:p>
          <a:p>
            <a:endParaRPr lang="en-US" sz="2400" dirty="0">
              <a:latin typeface="Open Sans 2" panose="020B0604020202020204" charset="0"/>
              <a:ea typeface="Open Sans 2" panose="020B0604020202020204" charset="0"/>
              <a:cs typeface="Open Sans 2" panose="020B0604020202020204" charset="0"/>
            </a:endParaRPr>
          </a:p>
          <a:p>
            <a:endParaRPr lang="en-US" sz="2400" dirty="0">
              <a:latin typeface="Open Sans 2" panose="020B0604020202020204" charset="0"/>
              <a:ea typeface="Open Sans 2" panose="020B0604020202020204" charset="0"/>
              <a:cs typeface="Open Sans 2" panose="020B0604020202020204" charset="0"/>
            </a:endParaRPr>
          </a:p>
          <a:p>
            <a:endParaRPr lang="en-US" sz="2400" dirty="0">
              <a:latin typeface="Open Sans 2" panose="020B0604020202020204" charset="0"/>
              <a:ea typeface="Open Sans 2" panose="020B0604020202020204" charset="0"/>
              <a:cs typeface="Open Sans 2" panose="020B0604020202020204" charset="0"/>
            </a:endParaRPr>
          </a:p>
          <a:p>
            <a:endParaRPr lang="en-US" sz="2400" dirty="0">
              <a:latin typeface="Open Sans 2" panose="020B0604020202020204" charset="0"/>
              <a:ea typeface="Open Sans 2" panose="020B0604020202020204" charset="0"/>
              <a:cs typeface="Open Sans 2" panose="020B0604020202020204" charset="0"/>
            </a:endParaRPr>
          </a:p>
          <a:p>
            <a:endParaRPr lang="en-US" sz="2400" dirty="0">
              <a:latin typeface="Open Sans 2" panose="020B0604020202020204" charset="0"/>
              <a:ea typeface="Open Sans 2" panose="020B0604020202020204" charset="0"/>
              <a:cs typeface="Open Sans 2" panose="020B0604020202020204" charset="0"/>
            </a:endParaRPr>
          </a:p>
          <a:p>
            <a:endParaRPr lang="en-US" sz="2400" dirty="0">
              <a:latin typeface="Open Sans 2" panose="020B0604020202020204" charset="0"/>
              <a:ea typeface="Open Sans 2" panose="020B0604020202020204" charset="0"/>
              <a:cs typeface="Open Sans 2" panose="020B0604020202020204" charset="0"/>
            </a:endParaRPr>
          </a:p>
          <a:p>
            <a:endParaRPr lang="en-US" sz="2400" dirty="0">
              <a:latin typeface="Open Sans 2" panose="020B0604020202020204" charset="0"/>
              <a:ea typeface="Open Sans 2" panose="020B0604020202020204" charset="0"/>
              <a:cs typeface="Open Sans 2" panose="020B0604020202020204" charset="0"/>
            </a:endParaRPr>
          </a:p>
          <a:p>
            <a:endParaRPr lang="en-US" sz="2400" dirty="0">
              <a:latin typeface="Open Sans 2" panose="020B0604020202020204" charset="0"/>
              <a:ea typeface="Open Sans 2" panose="020B0604020202020204" charset="0"/>
              <a:cs typeface="Open Sans 2" panose="020B0604020202020204" charset="0"/>
            </a:endParaRPr>
          </a:p>
          <a:p>
            <a:endParaRPr lang="en-US" sz="2400" b="1" dirty="0">
              <a:latin typeface="Open Sans 2" panose="020B0604020202020204" charset="0"/>
              <a:ea typeface="Open Sans 2" panose="020B0604020202020204" charset="0"/>
              <a:cs typeface="Open Sans 2" panose="020B0604020202020204" charset="0"/>
            </a:endParaRPr>
          </a:p>
          <a:p>
            <a:endParaRPr lang="en-US" sz="2400" b="1" dirty="0">
              <a:latin typeface="Open Sans 2" panose="020B0604020202020204" charset="0"/>
              <a:ea typeface="Open Sans 2" panose="020B0604020202020204" charset="0"/>
              <a:cs typeface="Open Sans 2" panose="020B0604020202020204" charset="0"/>
            </a:endParaRPr>
          </a:p>
          <a:p>
            <a:endParaRPr lang="en-US" sz="2400" b="1" dirty="0">
              <a:latin typeface="Open Sans 2" panose="020B0604020202020204" charset="0"/>
              <a:ea typeface="Open Sans 2" panose="020B0604020202020204" charset="0"/>
              <a:cs typeface="Open Sans 2" panose="020B0604020202020204" charset="0"/>
            </a:endParaRPr>
          </a:p>
          <a:p>
            <a:endParaRPr lang="en-US" sz="2400" b="1" dirty="0">
              <a:latin typeface="Open Sans 2" panose="020B0604020202020204" charset="0"/>
              <a:ea typeface="Open Sans 2" panose="020B0604020202020204" charset="0"/>
              <a:cs typeface="Open Sans 2" panose="020B0604020202020204" charset="0"/>
            </a:endParaRPr>
          </a:p>
          <a:p>
            <a:endParaRPr lang="en-US" sz="2400" b="1" dirty="0">
              <a:latin typeface="Open Sans 2" panose="020B0604020202020204" charset="0"/>
              <a:ea typeface="Open Sans 2" panose="020B0604020202020204" charset="0"/>
              <a:cs typeface="Open Sans 2" panose="020B0604020202020204" charset="0"/>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3600" y="4305300"/>
            <a:ext cx="6539438" cy="5342076"/>
          </a:xfrm>
          <a:prstGeom prst="rect">
            <a:avLst/>
          </a:prstGeom>
        </p:spPr>
      </p:pic>
    </p:spTree>
    <p:extLst>
      <p:ext uri="{BB962C8B-B14F-4D97-AF65-F5344CB8AC3E}">
        <p14:creationId xmlns:p14="http://schemas.microsoft.com/office/powerpoint/2010/main" val="8113148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TotalTime>
  <Words>875</Words>
  <Application>Microsoft Office PowerPoint</Application>
  <PresentationFormat>Custom</PresentationFormat>
  <Paragraphs>140</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Open Sans 1</vt:lpstr>
      <vt:lpstr>DM Sans</vt:lpstr>
      <vt:lpstr>Arial</vt:lpstr>
      <vt:lpstr>Open Sans 2</vt:lpstr>
      <vt:lpstr>Open Sans 2 Bold</vt:lpstr>
      <vt:lpstr>Calibri</vt:lpstr>
      <vt:lpstr>DM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MediChain</dc:title>
  <cp:lastModifiedBy>Hp</cp:lastModifiedBy>
  <cp:revision>38</cp:revision>
  <dcterms:created xsi:type="dcterms:W3CDTF">2006-08-16T00:00:00Z</dcterms:created>
  <dcterms:modified xsi:type="dcterms:W3CDTF">2024-11-24T19:02:43Z</dcterms:modified>
  <dc:identifier>DAF-qC3I1ag</dc:identifier>
</cp:coreProperties>
</file>